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4"/>
  </p:notesMasterIdLst>
  <p:handoutMasterIdLst>
    <p:handoutMasterId r:id="rId35"/>
  </p:handoutMasterIdLst>
  <p:sldIdLst>
    <p:sldId id="457" r:id="rId2"/>
    <p:sldId id="410" r:id="rId3"/>
    <p:sldId id="463" r:id="rId4"/>
    <p:sldId id="443" r:id="rId5"/>
    <p:sldId id="352" r:id="rId6"/>
    <p:sldId id="469" r:id="rId7"/>
    <p:sldId id="470" r:id="rId8"/>
    <p:sldId id="467" r:id="rId9"/>
    <p:sldId id="465" r:id="rId10"/>
    <p:sldId id="459" r:id="rId11"/>
    <p:sldId id="461" r:id="rId12"/>
    <p:sldId id="420" r:id="rId13"/>
    <p:sldId id="422" r:id="rId14"/>
    <p:sldId id="436" r:id="rId15"/>
    <p:sldId id="423" r:id="rId16"/>
    <p:sldId id="437" r:id="rId17"/>
    <p:sldId id="421" r:id="rId18"/>
    <p:sldId id="424" r:id="rId19"/>
    <p:sldId id="425" r:id="rId20"/>
    <p:sldId id="427" r:id="rId21"/>
    <p:sldId id="426" r:id="rId22"/>
    <p:sldId id="404" r:id="rId23"/>
    <p:sldId id="468" r:id="rId24"/>
    <p:sldId id="440" r:id="rId25"/>
    <p:sldId id="464" r:id="rId26"/>
    <p:sldId id="446" r:id="rId27"/>
    <p:sldId id="466" r:id="rId28"/>
    <p:sldId id="434" r:id="rId29"/>
    <p:sldId id="435" r:id="rId30"/>
    <p:sldId id="395" r:id="rId31"/>
    <p:sldId id="441" r:id="rId32"/>
    <p:sldId id="471" r:id="rId33"/>
  </p:sldIdLst>
  <p:sldSz cx="9144000" cy="6858000" type="screen4x3"/>
  <p:notesSz cx="6662738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CC33"/>
    <a:srgbClr val="E99211"/>
    <a:srgbClr val="68A321"/>
    <a:srgbClr val="7B9899"/>
    <a:srgbClr val="F3C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F3DC86-9209-4E43-90FA-5B7FC7F87144}" v="46" dt="2020-09-16T08:23:15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86839" autoAdjust="0"/>
  </p:normalViewPr>
  <p:slideViewPr>
    <p:cSldViewPr snapToGrid="0">
      <p:cViewPr varScale="1">
        <p:scale>
          <a:sx n="99" d="100"/>
          <a:sy n="99" d="100"/>
        </p:scale>
        <p:origin x="18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Øyvind Hanssen" userId="15b0a762-cf61-47c2-8cf5-7e285467eb5f" providerId="ADAL" clId="{FEF3DC86-9209-4E43-90FA-5B7FC7F87144}"/>
    <pc:docChg chg="modSld">
      <pc:chgData name="Øyvind Hanssen" userId="15b0a762-cf61-47c2-8cf5-7e285467eb5f" providerId="ADAL" clId="{FEF3DC86-9209-4E43-90FA-5B7FC7F87144}" dt="2020-09-16T08:23:15.437" v="70"/>
      <pc:docMkLst>
        <pc:docMk/>
      </pc:docMkLst>
      <pc:sldChg chg="modSp mod">
        <pc:chgData name="Øyvind Hanssen" userId="15b0a762-cf61-47c2-8cf5-7e285467eb5f" providerId="ADAL" clId="{FEF3DC86-9209-4E43-90FA-5B7FC7F87144}" dt="2020-09-16T08:19:40.623" v="41" actId="20577"/>
        <pc:sldMkLst>
          <pc:docMk/>
          <pc:sldMk cId="3399818531" sldId="352"/>
        </pc:sldMkLst>
        <pc:spChg chg="mod">
          <ac:chgData name="Øyvind Hanssen" userId="15b0a762-cf61-47c2-8cf5-7e285467eb5f" providerId="ADAL" clId="{FEF3DC86-9209-4E43-90FA-5B7FC7F87144}" dt="2020-09-16T08:19:40.623" v="41" actId="20577"/>
          <ac:spMkLst>
            <pc:docMk/>
            <pc:sldMk cId="3399818531" sldId="352"/>
            <ac:spMk id="3" creationId="{00000000-0000-0000-0000-000000000000}"/>
          </ac:spMkLst>
        </pc:spChg>
      </pc:sldChg>
      <pc:sldChg chg="modSp">
        <pc:chgData name="Øyvind Hanssen" userId="15b0a762-cf61-47c2-8cf5-7e285467eb5f" providerId="ADAL" clId="{FEF3DC86-9209-4E43-90FA-5B7FC7F87144}" dt="2020-09-16T08:23:15.437" v="70"/>
        <pc:sldMkLst>
          <pc:docMk/>
          <pc:sldMk cId="4083530136" sldId="410"/>
        </pc:sldMkLst>
        <pc:graphicFrameChg chg="mod">
          <ac:chgData name="Øyvind Hanssen" userId="15b0a762-cf61-47c2-8cf5-7e285467eb5f" providerId="ADAL" clId="{FEF3DC86-9209-4E43-90FA-5B7FC7F87144}" dt="2020-09-16T08:23:15.437" v="70"/>
          <ac:graphicFrameMkLst>
            <pc:docMk/>
            <pc:sldMk cId="4083530136" sldId="410"/>
            <ac:graphicFrameMk id="4" creationId="{00000000-0000-0000-0000-000000000000}"/>
          </ac:graphicFrameMkLst>
        </pc:graphicFrameChg>
      </pc:sldChg>
      <pc:sldChg chg="modSp mod">
        <pc:chgData name="Øyvind Hanssen" userId="15b0a762-cf61-47c2-8cf5-7e285467eb5f" providerId="ADAL" clId="{FEF3DC86-9209-4E43-90FA-5B7FC7F87144}" dt="2020-09-16T08:17:20.534" v="16" actId="20577"/>
        <pc:sldMkLst>
          <pc:docMk/>
          <pc:sldMk cId="4020955608" sldId="457"/>
        </pc:sldMkLst>
        <pc:spChg chg="mod">
          <ac:chgData name="Øyvind Hanssen" userId="15b0a762-cf61-47c2-8cf5-7e285467eb5f" providerId="ADAL" clId="{FEF3DC86-9209-4E43-90FA-5B7FC7F87144}" dt="2020-09-16T08:17:20.534" v="16" actId="20577"/>
          <ac:spMkLst>
            <pc:docMk/>
            <pc:sldMk cId="4020955608" sldId="457"/>
            <ac:spMk id="4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C4188-5DF5-467A-B810-E0C6B6C46872}" type="doc">
      <dgm:prSet loTypeId="urn:microsoft.com/office/officeart/2005/8/layout/chart3" loCatId="relationship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nb-NO"/>
        </a:p>
      </dgm:t>
    </dgm:pt>
    <dgm:pt modelId="{7B8D2952-AA03-473C-9A07-6A12F004EF89}">
      <dgm:prSet phldrT="[Tekst]" custT="1"/>
      <dgm:spPr/>
      <dgm:t>
        <a:bodyPr anchor="ctr" anchorCtr="1"/>
        <a:lstStyle/>
        <a:p>
          <a:pPr algn="r"/>
          <a:r>
            <a:rPr lang="nb-NO" sz="1400" b="1" dirty="0">
              <a:latin typeface="Calibri" panose="020F0502020204030204" pitchFamily="34" charset="0"/>
            </a:rPr>
            <a:t>Oppfølgings-tjenesten </a:t>
          </a:r>
          <a:br>
            <a:rPr lang="nb-NO" sz="1400" b="1" dirty="0">
              <a:latin typeface="Calibri" panose="020F0502020204030204" pitchFamily="34" charset="0"/>
            </a:rPr>
          </a:br>
          <a:r>
            <a:rPr lang="nb-NO" sz="1400" b="1" dirty="0">
              <a:latin typeface="Calibri" panose="020F0502020204030204" pitchFamily="34" charset="0"/>
            </a:rPr>
            <a:t>(OT)</a:t>
          </a:r>
        </a:p>
      </dgm:t>
    </dgm:pt>
    <dgm:pt modelId="{B1E1733E-18DA-413B-8E91-DB86CB3D9F99}" type="parTrans" cxnId="{20E9370F-7E31-4BC6-9F17-D337B7C8B5FA}">
      <dgm:prSet/>
      <dgm:spPr/>
      <dgm:t>
        <a:bodyPr/>
        <a:lstStyle/>
        <a:p>
          <a:endParaRPr lang="nb-NO">
            <a:solidFill>
              <a:schemeClr val="bg1"/>
            </a:solidFill>
          </a:endParaRPr>
        </a:p>
      </dgm:t>
    </dgm:pt>
    <dgm:pt modelId="{77272CCA-AE38-48B2-9504-CE8D16BCA6A7}" type="sibTrans" cxnId="{20E9370F-7E31-4BC6-9F17-D337B7C8B5FA}">
      <dgm:prSet/>
      <dgm:spPr/>
      <dgm:t>
        <a:bodyPr/>
        <a:lstStyle/>
        <a:p>
          <a:endParaRPr lang="nb-NO">
            <a:solidFill>
              <a:schemeClr val="bg1"/>
            </a:solidFill>
          </a:endParaRPr>
        </a:p>
      </dgm:t>
    </dgm:pt>
    <dgm:pt modelId="{DB485AAB-E0BC-4C8F-97C0-B54740D09DFE}">
      <dgm:prSet phldrT="[Tekst]" custT="1"/>
      <dgm:spPr/>
      <dgm:t>
        <a:bodyPr anchor="b" anchorCtr="1"/>
        <a:lstStyle/>
        <a:p>
          <a:pPr algn="r"/>
          <a:r>
            <a:rPr lang="nb-NO" sz="1400" b="1" dirty="0">
              <a:latin typeface="Calibri" panose="020F0502020204030204" pitchFamily="34" charset="0"/>
            </a:rPr>
            <a:t>Pedagogisk- psykologisk tjeneste </a:t>
          </a:r>
          <a:br>
            <a:rPr lang="nb-NO" sz="1400" b="1" dirty="0">
              <a:latin typeface="Calibri" panose="020F0502020204030204" pitchFamily="34" charset="0"/>
            </a:rPr>
          </a:br>
          <a:r>
            <a:rPr lang="nb-NO" sz="1400" b="1" dirty="0">
              <a:latin typeface="Calibri" panose="020F0502020204030204" pitchFamily="34" charset="0"/>
            </a:rPr>
            <a:t>(PPT)</a:t>
          </a:r>
        </a:p>
      </dgm:t>
    </dgm:pt>
    <dgm:pt modelId="{6B95CEB6-EEDE-4B79-B10A-E6DD169AF2DA}" type="parTrans" cxnId="{35EDA3FC-CE71-4E3E-8B81-5FFDB53BD2D5}">
      <dgm:prSet/>
      <dgm:spPr/>
      <dgm:t>
        <a:bodyPr/>
        <a:lstStyle/>
        <a:p>
          <a:endParaRPr lang="nb-NO">
            <a:solidFill>
              <a:schemeClr val="bg1"/>
            </a:solidFill>
          </a:endParaRPr>
        </a:p>
      </dgm:t>
    </dgm:pt>
    <dgm:pt modelId="{53BBA82E-00D4-4DFC-AC77-1BAA1823BBE8}" type="sibTrans" cxnId="{35EDA3FC-CE71-4E3E-8B81-5FFDB53BD2D5}">
      <dgm:prSet/>
      <dgm:spPr/>
      <dgm:t>
        <a:bodyPr/>
        <a:lstStyle/>
        <a:p>
          <a:endParaRPr lang="nb-NO">
            <a:solidFill>
              <a:schemeClr val="bg1"/>
            </a:solidFill>
          </a:endParaRPr>
        </a:p>
      </dgm:t>
    </dgm:pt>
    <dgm:pt modelId="{2237FDEF-D389-40B3-A628-11E957D7B1A7}">
      <dgm:prSet phldrT="[Tekst]" custT="1"/>
      <dgm:spPr/>
      <dgm:t>
        <a:bodyPr anchor="ctr" anchorCtr="1"/>
        <a:lstStyle/>
        <a:p>
          <a:pPr algn="l"/>
          <a:endParaRPr lang="nb-NO" sz="1400" b="1" dirty="0">
            <a:latin typeface="Calibri" panose="020F0502020204030204" pitchFamily="34" charset="0"/>
          </a:endParaRPr>
        </a:p>
      </dgm:t>
    </dgm:pt>
    <dgm:pt modelId="{BC041885-D97E-4B36-90C9-D825E1F25582}" type="parTrans" cxnId="{5F9D4531-9ACF-483A-8E87-EA8FA02D9CF9}">
      <dgm:prSet/>
      <dgm:spPr/>
      <dgm:t>
        <a:bodyPr/>
        <a:lstStyle/>
        <a:p>
          <a:endParaRPr lang="nb-NO">
            <a:solidFill>
              <a:schemeClr val="bg1"/>
            </a:solidFill>
          </a:endParaRPr>
        </a:p>
      </dgm:t>
    </dgm:pt>
    <dgm:pt modelId="{0D70B338-7219-4479-A1EC-B640D6A94E86}" type="sibTrans" cxnId="{5F9D4531-9ACF-483A-8E87-EA8FA02D9CF9}">
      <dgm:prSet/>
      <dgm:spPr/>
      <dgm:t>
        <a:bodyPr/>
        <a:lstStyle/>
        <a:p>
          <a:endParaRPr lang="nb-NO">
            <a:solidFill>
              <a:schemeClr val="bg1"/>
            </a:solidFill>
          </a:endParaRPr>
        </a:p>
      </dgm:t>
    </dgm:pt>
    <dgm:pt modelId="{42338E96-6CB1-4833-A593-56BFE45C9E57}">
      <dgm:prSet phldrT="[Tekst]" custT="1"/>
      <dgm:spPr/>
      <dgm:t>
        <a:bodyPr anchor="ctr" anchorCtr="1"/>
        <a:lstStyle/>
        <a:p>
          <a:pPr algn="l"/>
          <a:r>
            <a:rPr lang="nb-NO" sz="1400" b="1" dirty="0">
              <a:latin typeface="Calibri" panose="020F0502020204030204" pitchFamily="34" charset="0"/>
            </a:rPr>
            <a:t>Voksen-opplæring (VO)</a:t>
          </a:r>
        </a:p>
      </dgm:t>
    </dgm:pt>
    <dgm:pt modelId="{92164D66-7F1F-48DC-B113-B5015C5BE79B}" type="parTrans" cxnId="{B8F28852-7600-4988-A16C-EF7FF9222213}">
      <dgm:prSet/>
      <dgm:spPr/>
      <dgm:t>
        <a:bodyPr/>
        <a:lstStyle/>
        <a:p>
          <a:endParaRPr lang="nb-NO">
            <a:solidFill>
              <a:schemeClr val="bg1"/>
            </a:solidFill>
          </a:endParaRPr>
        </a:p>
      </dgm:t>
    </dgm:pt>
    <dgm:pt modelId="{3BD1BF0C-6064-43F6-8BFA-BCBAA32027C7}" type="sibTrans" cxnId="{B8F28852-7600-4988-A16C-EF7FF9222213}">
      <dgm:prSet/>
      <dgm:spPr/>
      <dgm:t>
        <a:bodyPr/>
        <a:lstStyle/>
        <a:p>
          <a:endParaRPr lang="nb-NO">
            <a:solidFill>
              <a:schemeClr val="bg1"/>
            </a:solidFill>
          </a:endParaRPr>
        </a:p>
      </dgm:t>
    </dgm:pt>
    <dgm:pt modelId="{9F6B4C64-A3F8-49D6-AAD6-A6698B0B0A6F}">
      <dgm:prSet phldrT="[Tekst]" custT="1"/>
      <dgm:spPr/>
      <dgm:t>
        <a:bodyPr anchor="ctr" anchorCtr="1"/>
        <a:lstStyle/>
        <a:p>
          <a:pPr algn="l"/>
          <a:r>
            <a:rPr lang="nb-NO" sz="1400" b="1" dirty="0">
              <a:latin typeface="Calibri" panose="020F0502020204030204" pitchFamily="34" charset="0"/>
            </a:rPr>
            <a:t>Karriere-tjenesten (KT)</a:t>
          </a:r>
        </a:p>
      </dgm:t>
    </dgm:pt>
    <dgm:pt modelId="{C200DEF6-5AEC-43C5-BE41-9C2617928C8D}" type="parTrans" cxnId="{A154B7C6-C2C5-4A73-8360-946E1C9D3AAC}">
      <dgm:prSet/>
      <dgm:spPr/>
      <dgm:t>
        <a:bodyPr/>
        <a:lstStyle/>
        <a:p>
          <a:endParaRPr lang="nb-NO"/>
        </a:p>
      </dgm:t>
    </dgm:pt>
    <dgm:pt modelId="{7ACE60DA-AC38-48DC-9E90-35669159A865}" type="sibTrans" cxnId="{A154B7C6-C2C5-4A73-8360-946E1C9D3AAC}">
      <dgm:prSet/>
      <dgm:spPr/>
      <dgm:t>
        <a:bodyPr/>
        <a:lstStyle/>
        <a:p>
          <a:endParaRPr lang="nb-NO"/>
        </a:p>
      </dgm:t>
    </dgm:pt>
    <dgm:pt modelId="{E3B3FADE-07C4-4995-8B3B-49B1FF0EDB08}">
      <dgm:prSet phldrT="[Tekst]" custT="1"/>
      <dgm:spPr/>
      <dgm:t>
        <a:bodyPr anchor="ctr" anchorCtr="1"/>
        <a:lstStyle/>
        <a:p>
          <a:pPr algn="r"/>
          <a:endParaRPr lang="nb-NO" sz="1400" b="1" dirty="0">
            <a:latin typeface="Calibri" panose="020F0502020204030204" pitchFamily="34" charset="0"/>
          </a:endParaRPr>
        </a:p>
      </dgm:t>
    </dgm:pt>
    <dgm:pt modelId="{120A0BE6-5640-4865-B382-6A6E89BB2327}" type="parTrans" cxnId="{94150D7B-DE5D-4648-AD32-4A01BF4E8155}">
      <dgm:prSet/>
      <dgm:spPr/>
      <dgm:t>
        <a:bodyPr/>
        <a:lstStyle/>
        <a:p>
          <a:endParaRPr lang="nb-NO"/>
        </a:p>
      </dgm:t>
    </dgm:pt>
    <dgm:pt modelId="{4AB77911-FBFC-4557-8015-E9D00753D882}" type="sibTrans" cxnId="{94150D7B-DE5D-4648-AD32-4A01BF4E8155}">
      <dgm:prSet/>
      <dgm:spPr/>
      <dgm:t>
        <a:bodyPr/>
        <a:lstStyle/>
        <a:p>
          <a:endParaRPr lang="nb-NO"/>
        </a:p>
      </dgm:t>
    </dgm:pt>
    <dgm:pt modelId="{BBFCFEED-91DD-44DD-9183-CD601E8B25CF}" type="pres">
      <dgm:prSet presAssocID="{B86C4188-5DF5-467A-B810-E0C6B6C46872}" presName="compositeShape" presStyleCnt="0">
        <dgm:presLayoutVars>
          <dgm:chMax val="7"/>
          <dgm:dir/>
          <dgm:resizeHandles val="exact"/>
        </dgm:presLayoutVars>
      </dgm:prSet>
      <dgm:spPr/>
    </dgm:pt>
    <dgm:pt modelId="{FDE900BD-DD11-4BC2-9C5F-AACD4AC74283}" type="pres">
      <dgm:prSet presAssocID="{B86C4188-5DF5-467A-B810-E0C6B6C46872}" presName="wedge1" presStyleLbl="node1" presStyleIdx="0" presStyleCnt="6" custLinFactNeighborX="773" custLinFactNeighborY="-524"/>
      <dgm:spPr/>
    </dgm:pt>
    <dgm:pt modelId="{8807F83A-02D2-4572-A45F-90C33C8FE562}" type="pres">
      <dgm:prSet presAssocID="{B86C4188-5DF5-467A-B810-E0C6B6C46872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092DF073-A301-4C79-A802-5B3A0F0C4AB2}" type="pres">
      <dgm:prSet presAssocID="{B86C4188-5DF5-467A-B810-E0C6B6C46872}" presName="wedge2" presStyleLbl="node1" presStyleIdx="1" presStyleCnt="6"/>
      <dgm:spPr/>
    </dgm:pt>
    <dgm:pt modelId="{8F02BAE4-2EB7-469F-BEF1-8ABE623A425F}" type="pres">
      <dgm:prSet presAssocID="{B86C4188-5DF5-467A-B810-E0C6B6C46872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345E3442-824B-4B6A-9BCF-29730EBA5881}" type="pres">
      <dgm:prSet presAssocID="{B86C4188-5DF5-467A-B810-E0C6B6C46872}" presName="wedge3" presStyleLbl="node1" presStyleIdx="2" presStyleCnt="6" custLinFactNeighborX="-104" custLinFactNeighborY="24"/>
      <dgm:spPr/>
    </dgm:pt>
    <dgm:pt modelId="{528327E3-D509-48F0-B14D-FB4DA15867DC}" type="pres">
      <dgm:prSet presAssocID="{B86C4188-5DF5-467A-B810-E0C6B6C46872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792E73A-49CC-4AA0-AF37-D5FA6ACD4556}" type="pres">
      <dgm:prSet presAssocID="{B86C4188-5DF5-467A-B810-E0C6B6C46872}" presName="wedge4" presStyleLbl="node1" presStyleIdx="3" presStyleCnt="6" custLinFactNeighborX="1963" custLinFactNeighborY="24"/>
      <dgm:spPr/>
    </dgm:pt>
    <dgm:pt modelId="{34A38234-99FE-474C-A1F4-7882CB25EF7E}" type="pres">
      <dgm:prSet presAssocID="{B86C4188-5DF5-467A-B810-E0C6B6C46872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D89EBBCB-C6CA-4C5F-90BB-99420163B8BE}" type="pres">
      <dgm:prSet presAssocID="{B86C4188-5DF5-467A-B810-E0C6B6C46872}" presName="wedge5" presStyleLbl="node1" presStyleIdx="4" presStyleCnt="6" custScaleX="97118" custLinFactNeighborX="1149" custLinFactNeighborY="24"/>
      <dgm:spPr/>
    </dgm:pt>
    <dgm:pt modelId="{83841E13-F539-4DCD-BCBA-E00225961F30}" type="pres">
      <dgm:prSet presAssocID="{B86C4188-5DF5-467A-B810-E0C6B6C46872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542E146-442A-4D3D-BD1E-DB2F7C5C3938}" type="pres">
      <dgm:prSet presAssocID="{B86C4188-5DF5-467A-B810-E0C6B6C46872}" presName="wedge6" presStyleLbl="node1" presStyleIdx="5" presStyleCnt="6" custLinFactNeighborX="1963" custLinFactNeighborY="1447"/>
      <dgm:spPr/>
    </dgm:pt>
    <dgm:pt modelId="{B7BB6DE7-380E-47D6-9B1E-97BD05EE10AA}" type="pres">
      <dgm:prSet presAssocID="{B86C4188-5DF5-467A-B810-E0C6B6C46872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4952601-8894-4875-B231-160BF7B48573}" type="presOf" srcId="{2237FDEF-D389-40B3-A628-11E957D7B1A7}" destId="{D89EBBCB-C6CA-4C5F-90BB-99420163B8BE}" srcOrd="0" destOrd="0" presId="urn:microsoft.com/office/officeart/2005/8/layout/chart3"/>
    <dgm:cxn modelId="{20E9370F-7E31-4BC6-9F17-D337B7C8B5FA}" srcId="{B86C4188-5DF5-467A-B810-E0C6B6C46872}" destId="{7B8D2952-AA03-473C-9A07-6A12F004EF89}" srcOrd="3" destOrd="0" parTransId="{B1E1733E-18DA-413B-8E91-DB86CB3D9F99}" sibTransId="{77272CCA-AE38-48B2-9504-CE8D16BCA6A7}"/>
    <dgm:cxn modelId="{5F9D4531-9ACF-483A-8E87-EA8FA02D9CF9}" srcId="{B86C4188-5DF5-467A-B810-E0C6B6C46872}" destId="{2237FDEF-D389-40B3-A628-11E957D7B1A7}" srcOrd="4" destOrd="0" parTransId="{BC041885-D97E-4B36-90C9-D825E1F25582}" sibTransId="{0D70B338-7219-4479-A1EC-B640D6A94E86}"/>
    <dgm:cxn modelId="{F12EC633-F009-4DDA-BED9-6903F5735316}" type="presOf" srcId="{42338E96-6CB1-4833-A593-56BFE45C9E57}" destId="{345E3442-824B-4B6A-9BCF-29730EBA5881}" srcOrd="0" destOrd="0" presId="urn:microsoft.com/office/officeart/2005/8/layout/chart3"/>
    <dgm:cxn modelId="{57E60138-74B6-406D-A8C9-B82F1072AFF4}" type="presOf" srcId="{E3B3FADE-07C4-4995-8B3B-49B1FF0EDB08}" destId="{092DF073-A301-4C79-A802-5B3A0F0C4AB2}" srcOrd="0" destOrd="0" presId="urn:microsoft.com/office/officeart/2005/8/layout/chart3"/>
    <dgm:cxn modelId="{4BFD2C6C-4DA6-41F6-A552-48131B1E4B74}" type="presOf" srcId="{B86C4188-5DF5-467A-B810-E0C6B6C46872}" destId="{BBFCFEED-91DD-44DD-9183-CD601E8B25CF}" srcOrd="0" destOrd="0" presId="urn:microsoft.com/office/officeart/2005/8/layout/chart3"/>
    <dgm:cxn modelId="{B8F28852-7600-4988-A16C-EF7FF9222213}" srcId="{B86C4188-5DF5-467A-B810-E0C6B6C46872}" destId="{42338E96-6CB1-4833-A593-56BFE45C9E57}" srcOrd="2" destOrd="0" parTransId="{92164D66-7F1F-48DC-B113-B5015C5BE79B}" sibTransId="{3BD1BF0C-6064-43F6-8BFA-BCBAA32027C7}"/>
    <dgm:cxn modelId="{D11CBB74-B486-4D16-8C47-11561F1AC21B}" type="presOf" srcId="{DB485AAB-E0BC-4C8F-97C0-B54740D09DFE}" destId="{B7BB6DE7-380E-47D6-9B1E-97BD05EE10AA}" srcOrd="1" destOrd="0" presId="urn:microsoft.com/office/officeart/2005/8/layout/chart3"/>
    <dgm:cxn modelId="{94150D7B-DE5D-4648-AD32-4A01BF4E8155}" srcId="{B86C4188-5DF5-467A-B810-E0C6B6C46872}" destId="{E3B3FADE-07C4-4995-8B3B-49B1FF0EDB08}" srcOrd="1" destOrd="0" parTransId="{120A0BE6-5640-4865-B382-6A6E89BB2327}" sibTransId="{4AB77911-FBFC-4557-8015-E9D00753D882}"/>
    <dgm:cxn modelId="{131C057E-7633-49AD-AF06-4BFBA1D5E843}" type="presOf" srcId="{E3B3FADE-07C4-4995-8B3B-49B1FF0EDB08}" destId="{8F02BAE4-2EB7-469F-BEF1-8ABE623A425F}" srcOrd="1" destOrd="0" presId="urn:microsoft.com/office/officeart/2005/8/layout/chart3"/>
    <dgm:cxn modelId="{D900028A-0F36-4E24-832D-30198D9BC9A3}" type="presOf" srcId="{9F6B4C64-A3F8-49D6-AAD6-A6698B0B0A6F}" destId="{8807F83A-02D2-4572-A45F-90C33C8FE562}" srcOrd="1" destOrd="0" presId="urn:microsoft.com/office/officeart/2005/8/layout/chart3"/>
    <dgm:cxn modelId="{204D1B8A-1AE9-4767-B656-13B8B6DCA18D}" type="presOf" srcId="{7B8D2952-AA03-473C-9A07-6A12F004EF89}" destId="{34A38234-99FE-474C-A1F4-7882CB25EF7E}" srcOrd="1" destOrd="0" presId="urn:microsoft.com/office/officeart/2005/8/layout/chart3"/>
    <dgm:cxn modelId="{932B08C6-D2D8-44B7-B5B5-1B1AE5A6BE74}" type="presOf" srcId="{42338E96-6CB1-4833-A593-56BFE45C9E57}" destId="{528327E3-D509-48F0-B14D-FB4DA15867DC}" srcOrd="1" destOrd="0" presId="urn:microsoft.com/office/officeart/2005/8/layout/chart3"/>
    <dgm:cxn modelId="{A154B7C6-C2C5-4A73-8360-946E1C9D3AAC}" srcId="{B86C4188-5DF5-467A-B810-E0C6B6C46872}" destId="{9F6B4C64-A3F8-49D6-AAD6-A6698B0B0A6F}" srcOrd="0" destOrd="0" parTransId="{C200DEF6-5AEC-43C5-BE41-9C2617928C8D}" sibTransId="{7ACE60DA-AC38-48DC-9E90-35669159A865}"/>
    <dgm:cxn modelId="{DBD25ECF-878D-4654-8D86-66AAC2EED32C}" type="presOf" srcId="{7B8D2952-AA03-473C-9A07-6A12F004EF89}" destId="{1792E73A-49CC-4AA0-AF37-D5FA6ACD4556}" srcOrd="0" destOrd="0" presId="urn:microsoft.com/office/officeart/2005/8/layout/chart3"/>
    <dgm:cxn modelId="{5155B6EC-964E-48AC-8D14-21FEFE23121A}" type="presOf" srcId="{DB485AAB-E0BC-4C8F-97C0-B54740D09DFE}" destId="{B542E146-442A-4D3D-BD1E-DB2F7C5C3938}" srcOrd="0" destOrd="0" presId="urn:microsoft.com/office/officeart/2005/8/layout/chart3"/>
    <dgm:cxn modelId="{0EA657F5-D4D9-4C0C-8940-DE29B1B88D97}" type="presOf" srcId="{9F6B4C64-A3F8-49D6-AAD6-A6698B0B0A6F}" destId="{FDE900BD-DD11-4BC2-9C5F-AACD4AC74283}" srcOrd="0" destOrd="0" presId="urn:microsoft.com/office/officeart/2005/8/layout/chart3"/>
    <dgm:cxn modelId="{35EDA3FC-CE71-4E3E-8B81-5FFDB53BD2D5}" srcId="{B86C4188-5DF5-467A-B810-E0C6B6C46872}" destId="{DB485AAB-E0BC-4C8F-97C0-B54740D09DFE}" srcOrd="5" destOrd="0" parTransId="{6B95CEB6-EEDE-4B79-B10A-E6DD169AF2DA}" sibTransId="{53BBA82E-00D4-4DFC-AC77-1BAA1823BBE8}"/>
    <dgm:cxn modelId="{B23853FE-786B-43DE-9101-B4D70C1374B2}" type="presOf" srcId="{2237FDEF-D389-40B3-A628-11E957D7B1A7}" destId="{83841E13-F539-4DCD-BCBA-E00225961F30}" srcOrd="1" destOrd="0" presId="urn:microsoft.com/office/officeart/2005/8/layout/chart3"/>
    <dgm:cxn modelId="{34B33C8F-744E-4F13-A89F-0F2E513BFAE6}" type="presParOf" srcId="{BBFCFEED-91DD-44DD-9183-CD601E8B25CF}" destId="{FDE900BD-DD11-4BC2-9C5F-AACD4AC74283}" srcOrd="0" destOrd="0" presId="urn:microsoft.com/office/officeart/2005/8/layout/chart3"/>
    <dgm:cxn modelId="{E58A2D6B-538F-48A2-9EA7-481B7D4BFA66}" type="presParOf" srcId="{BBFCFEED-91DD-44DD-9183-CD601E8B25CF}" destId="{8807F83A-02D2-4572-A45F-90C33C8FE562}" srcOrd="1" destOrd="0" presId="urn:microsoft.com/office/officeart/2005/8/layout/chart3"/>
    <dgm:cxn modelId="{246E75C3-8E10-46CC-BF74-DA250DD6D8E2}" type="presParOf" srcId="{BBFCFEED-91DD-44DD-9183-CD601E8B25CF}" destId="{092DF073-A301-4C79-A802-5B3A0F0C4AB2}" srcOrd="2" destOrd="0" presId="urn:microsoft.com/office/officeart/2005/8/layout/chart3"/>
    <dgm:cxn modelId="{54C7AC0C-CD4A-4FE4-ADA7-1B9C1BDF67C3}" type="presParOf" srcId="{BBFCFEED-91DD-44DD-9183-CD601E8B25CF}" destId="{8F02BAE4-2EB7-469F-BEF1-8ABE623A425F}" srcOrd="3" destOrd="0" presId="urn:microsoft.com/office/officeart/2005/8/layout/chart3"/>
    <dgm:cxn modelId="{83E5D663-418F-49E7-8701-D92CDC6C4737}" type="presParOf" srcId="{BBFCFEED-91DD-44DD-9183-CD601E8B25CF}" destId="{345E3442-824B-4B6A-9BCF-29730EBA5881}" srcOrd="4" destOrd="0" presId="urn:microsoft.com/office/officeart/2005/8/layout/chart3"/>
    <dgm:cxn modelId="{5E5A87D8-2AFA-4AC6-915B-84ED5F65DA28}" type="presParOf" srcId="{BBFCFEED-91DD-44DD-9183-CD601E8B25CF}" destId="{528327E3-D509-48F0-B14D-FB4DA15867DC}" srcOrd="5" destOrd="0" presId="urn:microsoft.com/office/officeart/2005/8/layout/chart3"/>
    <dgm:cxn modelId="{6CD367F2-2D7E-428B-93B5-560111CA1D01}" type="presParOf" srcId="{BBFCFEED-91DD-44DD-9183-CD601E8B25CF}" destId="{1792E73A-49CC-4AA0-AF37-D5FA6ACD4556}" srcOrd="6" destOrd="0" presId="urn:microsoft.com/office/officeart/2005/8/layout/chart3"/>
    <dgm:cxn modelId="{FA86C139-949D-4F29-ADBB-C3A9FA7012B0}" type="presParOf" srcId="{BBFCFEED-91DD-44DD-9183-CD601E8B25CF}" destId="{34A38234-99FE-474C-A1F4-7882CB25EF7E}" srcOrd="7" destOrd="0" presId="urn:microsoft.com/office/officeart/2005/8/layout/chart3"/>
    <dgm:cxn modelId="{3163E5A9-5D98-45FB-AC24-62BB456E76BC}" type="presParOf" srcId="{BBFCFEED-91DD-44DD-9183-CD601E8B25CF}" destId="{D89EBBCB-C6CA-4C5F-90BB-99420163B8BE}" srcOrd="8" destOrd="0" presId="urn:microsoft.com/office/officeart/2005/8/layout/chart3"/>
    <dgm:cxn modelId="{AA6E8D98-B800-404F-B958-2FC2FD902340}" type="presParOf" srcId="{BBFCFEED-91DD-44DD-9183-CD601E8B25CF}" destId="{83841E13-F539-4DCD-BCBA-E00225961F30}" srcOrd="9" destOrd="0" presId="urn:microsoft.com/office/officeart/2005/8/layout/chart3"/>
    <dgm:cxn modelId="{5743E3A5-0C0A-41E2-903F-057AD22BD1B1}" type="presParOf" srcId="{BBFCFEED-91DD-44DD-9183-CD601E8B25CF}" destId="{B542E146-442A-4D3D-BD1E-DB2F7C5C3938}" srcOrd="10" destOrd="0" presId="urn:microsoft.com/office/officeart/2005/8/layout/chart3"/>
    <dgm:cxn modelId="{BFC43E6C-18CB-44E2-9ECC-FAF221578E10}" type="presParOf" srcId="{BBFCFEED-91DD-44DD-9183-CD601E8B25CF}" destId="{B7BB6DE7-380E-47D6-9B1E-97BD05EE10AA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6C4188-5DF5-467A-B810-E0C6B6C46872}" type="doc">
      <dgm:prSet loTypeId="urn:microsoft.com/office/officeart/2005/8/layout/chart3" loCatId="relationship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nb-NO"/>
        </a:p>
      </dgm:t>
    </dgm:pt>
    <dgm:pt modelId="{BBFCFEED-91DD-44DD-9183-CD601E8B25CF}" type="pres">
      <dgm:prSet presAssocID="{B86C4188-5DF5-467A-B810-E0C6B6C46872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7A6FCBB0-D8B0-4968-9238-58002800ADE6}" type="presOf" srcId="{B86C4188-5DF5-467A-B810-E0C6B6C46872}" destId="{BBFCFEED-91DD-44DD-9183-CD601E8B25CF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900BD-DD11-4BC2-9C5F-AACD4AC74283}">
      <dsp:nvSpPr>
        <dsp:cNvPr id="0" name=""/>
        <dsp:cNvSpPr/>
      </dsp:nvSpPr>
      <dsp:spPr>
        <a:xfrm>
          <a:off x="2418715" y="246652"/>
          <a:ext cx="3840480" cy="3840480"/>
        </a:xfrm>
        <a:prstGeom prst="pie">
          <a:avLst>
            <a:gd name="adj1" fmla="val 16200000"/>
            <a:gd name="adj2" fmla="val 1980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latin typeface="Calibri" panose="020F0502020204030204" pitchFamily="34" charset="0"/>
            </a:rPr>
            <a:t>Karriere-tjenesten (KT)</a:t>
          </a:r>
        </a:p>
      </dsp:txBody>
      <dsp:txXfrm>
        <a:off x="4380103" y="658132"/>
        <a:ext cx="1120140" cy="822960"/>
      </dsp:txXfrm>
    </dsp:sp>
    <dsp:sp modelId="{092DF073-A301-4C79-A802-5B3A0F0C4AB2}">
      <dsp:nvSpPr>
        <dsp:cNvPr id="0" name=""/>
        <dsp:cNvSpPr/>
      </dsp:nvSpPr>
      <dsp:spPr>
        <a:xfrm>
          <a:off x="2274729" y="464743"/>
          <a:ext cx="3840480" cy="3840480"/>
        </a:xfrm>
        <a:prstGeom prst="pie">
          <a:avLst>
            <a:gd name="adj1" fmla="val 19800000"/>
            <a:gd name="adj2" fmla="val 1800000"/>
          </a:avLst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1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b="1" kern="1200" dirty="0">
            <a:latin typeface="Calibri" panose="020F0502020204030204" pitchFamily="34" charset="0"/>
          </a:endParaRPr>
        </a:p>
      </dsp:txBody>
      <dsp:txXfrm>
        <a:off x="4903629" y="1996363"/>
        <a:ext cx="1161288" cy="777240"/>
      </dsp:txXfrm>
    </dsp:sp>
    <dsp:sp modelId="{345E3442-824B-4B6A-9BCF-29730EBA5881}">
      <dsp:nvSpPr>
        <dsp:cNvPr id="0" name=""/>
        <dsp:cNvSpPr/>
      </dsp:nvSpPr>
      <dsp:spPr>
        <a:xfrm>
          <a:off x="2270734" y="465665"/>
          <a:ext cx="3840480" cy="3840480"/>
        </a:xfrm>
        <a:prstGeom prst="pie">
          <a:avLst>
            <a:gd name="adj1" fmla="val 1800000"/>
            <a:gd name="adj2" fmla="val 5400000"/>
          </a:avLst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latin typeface="Calibri" panose="020F0502020204030204" pitchFamily="34" charset="0"/>
            </a:rPr>
            <a:t>Voksen-opplæring (VO)</a:t>
          </a:r>
        </a:p>
      </dsp:txBody>
      <dsp:txXfrm>
        <a:off x="4232122" y="3071705"/>
        <a:ext cx="1120140" cy="822960"/>
      </dsp:txXfrm>
    </dsp:sp>
    <dsp:sp modelId="{1792E73A-49CC-4AA0-AF37-D5FA6ACD4556}">
      <dsp:nvSpPr>
        <dsp:cNvPr id="0" name=""/>
        <dsp:cNvSpPr/>
      </dsp:nvSpPr>
      <dsp:spPr>
        <a:xfrm>
          <a:off x="2350117" y="465665"/>
          <a:ext cx="3840480" cy="3840480"/>
        </a:xfrm>
        <a:prstGeom prst="pie">
          <a:avLst>
            <a:gd name="adj1" fmla="val 5400000"/>
            <a:gd name="adj2" fmla="val 9000000"/>
          </a:avLst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1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latin typeface="Calibri" panose="020F0502020204030204" pitchFamily="34" charset="0"/>
            </a:rPr>
            <a:t>Oppfølgings-tjenesten </a:t>
          </a:r>
          <a:br>
            <a:rPr lang="nb-NO" sz="1400" b="1" kern="1200" dirty="0">
              <a:latin typeface="Calibri" panose="020F0502020204030204" pitchFamily="34" charset="0"/>
            </a:rPr>
          </a:br>
          <a:r>
            <a:rPr lang="nb-NO" sz="1400" b="1" kern="1200" dirty="0">
              <a:latin typeface="Calibri" panose="020F0502020204030204" pitchFamily="34" charset="0"/>
            </a:rPr>
            <a:t>(OT)</a:t>
          </a:r>
        </a:p>
      </dsp:txBody>
      <dsp:txXfrm>
        <a:off x="3109069" y="3071705"/>
        <a:ext cx="1120140" cy="822960"/>
      </dsp:txXfrm>
    </dsp:sp>
    <dsp:sp modelId="{D89EBBCB-C6CA-4C5F-90BB-99420163B8BE}">
      <dsp:nvSpPr>
        <dsp:cNvPr id="0" name=""/>
        <dsp:cNvSpPr/>
      </dsp:nvSpPr>
      <dsp:spPr>
        <a:xfrm>
          <a:off x="2374197" y="465665"/>
          <a:ext cx="3729797" cy="3840480"/>
        </a:xfrm>
        <a:prstGeom prst="pie">
          <a:avLst>
            <a:gd name="adj1" fmla="val 9000000"/>
            <a:gd name="adj2" fmla="val 12600000"/>
          </a:avLst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b="1" kern="1200" dirty="0">
            <a:latin typeface="Calibri" panose="020F0502020204030204" pitchFamily="34" charset="0"/>
          </a:endParaRPr>
        </a:p>
      </dsp:txBody>
      <dsp:txXfrm>
        <a:off x="2431920" y="1997285"/>
        <a:ext cx="1127819" cy="777240"/>
      </dsp:txXfrm>
    </dsp:sp>
    <dsp:sp modelId="{B542E146-442A-4D3D-BD1E-DB2F7C5C3938}">
      <dsp:nvSpPr>
        <dsp:cNvPr id="0" name=""/>
        <dsp:cNvSpPr/>
      </dsp:nvSpPr>
      <dsp:spPr>
        <a:xfrm>
          <a:off x="2350117" y="520315"/>
          <a:ext cx="3840480" cy="3840480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b" anchorCtr="1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latin typeface="Calibri" panose="020F0502020204030204" pitchFamily="34" charset="0"/>
            </a:rPr>
            <a:t>Pedagogisk- psykologisk tjeneste </a:t>
          </a:r>
          <a:br>
            <a:rPr lang="nb-NO" sz="1400" b="1" kern="1200" dirty="0">
              <a:latin typeface="Calibri" panose="020F0502020204030204" pitchFamily="34" charset="0"/>
            </a:rPr>
          </a:br>
          <a:r>
            <a:rPr lang="nb-NO" sz="1400" b="1" kern="1200" dirty="0">
              <a:latin typeface="Calibri" panose="020F0502020204030204" pitchFamily="34" charset="0"/>
            </a:rPr>
            <a:t>(PPT)</a:t>
          </a:r>
        </a:p>
      </dsp:txBody>
      <dsp:txXfrm>
        <a:off x="3109069" y="931795"/>
        <a:ext cx="1120140" cy="822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887913" cy="4956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3273" y="4"/>
            <a:ext cx="2887913" cy="4956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3CE2F-DA95-4107-8A11-182CDCEA4FC0}" type="datetimeFigureOut">
              <a:rPr lang="nb-NO" smtClean="0"/>
              <a:t>16.09.2020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3" y="9427831"/>
            <a:ext cx="2887913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3273" y="9427831"/>
            <a:ext cx="2887913" cy="4972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BB879-82F6-4873-B47C-8E8D38C4C3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0910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A67B8-16A8-4298-B33E-9D1630A1F90A}" type="datetimeFigureOut">
              <a:rPr lang="nb-NO" smtClean="0"/>
              <a:t>16.09.2020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750" y="4714878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3" y="9428166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3488" y="9428166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6889A-788F-4639-AD78-261F2981B4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659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52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76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3789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8857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0173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3533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7643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4138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Viken vil samlet få et innbyggerantall på 1,2 millioner. Det vil være nesten dobbelt så mange innbyggere som Oslo.</a:t>
            </a:r>
          </a:p>
          <a:p>
            <a:r>
              <a:rPr lang="nb-NO" dirty="0"/>
              <a:t>I fylkene Akershus, Østfold og Buskerud er det i dag til sammen 61 kommuner (utenom Svelvik i Vestfold og Jevnaker og Lunner i Oppland som inngår i Viken </a:t>
            </a:r>
            <a:r>
              <a:rPr lang="nb-NO" dirty="0" err="1"/>
              <a:t>fom</a:t>
            </a:r>
            <a:r>
              <a:rPr lang="nb-NO" dirty="0"/>
              <a:t>. 1.1.2020). Av disse 61 kommunene har 17 kommuner under 5000 innbyggere.</a:t>
            </a:r>
          </a:p>
          <a:p>
            <a:r>
              <a:rPr lang="nb-NO" dirty="0"/>
              <a:t>I Viken vil det fra 2020 være 51 kommuner inkludert Jevnaker og Lunner. (Svelvik inngår i nye Drammen kommune). 16 av dem vil ha under 5000 innbyggere.</a:t>
            </a:r>
          </a:p>
          <a:p>
            <a:r>
              <a:rPr lang="nb-NO" dirty="0"/>
              <a:t>De fleste i Viken bor i tettbygde strøk. Flest i Akershus (90 prosent), færrest i Buskerud (81 prosent).</a:t>
            </a:r>
          </a:p>
          <a:p>
            <a:r>
              <a:rPr lang="nb-NO" dirty="0"/>
              <a:t>Viken vil bli Norges nest største hyttefylke med totalt 82 238 fritidsboliger, så vidt slått av det nye Innlandet med 88 157 fritidsboliger pr 1.1.2018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4009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286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814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22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B4CCC-0480-40E9-B322-632EBBF8658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205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6889A-788F-4639-AD78-261F2981B48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95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Pause her!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70D09-A390-4126-AE4D-D9A9EE876CF1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052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ktangel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ktangel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ktangel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ktangel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tt linje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ktangel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lipse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8" name="Tit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Plassholder for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47828-E746-4DA8-9E4C-70F73CDB47C5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16" name="Plassholder for bunn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7" name="Plassholder for lysbildenumm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5996B0D-3978-4933-B53C-1BB7EBF1DCDD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A37F6-A468-4C4D-92FA-CE3BB5AAD32C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EA855-C6A8-4CB3-BB1D-3BC0564F5E7B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ktangel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ktangel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ktangel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ktangel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ktangel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tt linje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Ellipse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Ellipse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533E1-D24F-44DD-A5FF-B4C264439F2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B602E-3021-4FC8-8DFA-9DCA25D49EEF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15" name="Plassholder for bunn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88CB8-06D0-46D3-A435-D5D0F2D79404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5FF22-E92A-4295-8546-98EC5F2BBBB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ktangel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ktangel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ktangel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ktangel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ktangel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ktangel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ktangel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tt linje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Ellipse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lipse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6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E929A-EDB4-4F5F-AA6F-C4E6B5B6D16E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A0F4398-8DEA-43BD-80FF-6815959FDED0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 linje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innhold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2" name="Plassholder for innhold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4DAF9-8C55-4000-A59B-0B53FF8A9A6F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7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8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E5B4-C93B-49A8-98FD-95FBD1FE73D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 linje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ktangel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ktangel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ktangel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ktangel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ktangel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ktangel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Rett linje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Rektangel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Ellipse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Ellipse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6" name="Plassholder for innhold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3" name="Tittel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8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000A3-E4CC-4B7E-9F72-ACB997335778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19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20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ED73D855-FDD3-40CE-9528-8D83093B533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8C4E7-2309-44B8-A244-D749BEEC7D39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A4356-496A-470D-BFF5-9955A4E49B9A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Rektangel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ktangel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ktangel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ktangel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ktangel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66CD7-C841-45D0-91DE-D1604F7C0B55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9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0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BF5E54-E6AA-4043-AEFF-4DDBF4E4576D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ktangel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ktangel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ktangel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ktangel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ktangel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ktangel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tt linje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lipse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ktangel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innhold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6" name="Plassholder for lysbildenumm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8E31DEE-FD9C-4AE2-9AD4-E2E8CD049B20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7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F234F-E794-4BB8-AC1A-9A6EDBA040C4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18" name="Plassholder for bunntekst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 linje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ktangel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ktangel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ktangel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ktangel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ktangel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ktangel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ktangel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Ellipse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ktangel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b-NO" noProof="0" dirty="0"/>
              <a:t>Klikk ikonet for å legge til et bilde</a:t>
            </a:r>
            <a:endParaRPr lang="en-US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lysbildenumm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7B2E1-E325-4129-B475-904B55CAE31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7" name="Plassholder for dato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66611-92D0-47F7-B7CF-2BF7101C8A86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18" name="Plassholder for bunntekst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ktangel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A664A59-9E50-448D-8775-61F1BB23D230}" type="datetimeFigureOut">
              <a:rPr lang="nb-NO"/>
              <a:pPr>
                <a:defRPr/>
              </a:pPr>
              <a:t>16.09.2020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tt linje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Ellipse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smtClean="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9208C8-D9C4-494E-9CDF-D1D36D9632F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038" name="Plassholder for tittel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39" name="Plassholder for tekst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16.emf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2.wdp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30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7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go.no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emf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emf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hyperlink" Target="https://viken.no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veiledningssenteret.follo@viken.no" TargetMode="External"/><Relationship Id="rId3" Type="http://schemas.openxmlformats.org/officeDocument/2006/relationships/diagramLayout" Target="../diagrams/layout2.xml"/><Relationship Id="rId7" Type="http://schemas.openxmlformats.org/officeDocument/2006/relationships/hyperlink" Target="mailto:veiledningssenterene-akershus@viken.no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2.xml"/><Relationship Id="rId9" Type="http://schemas.openxmlformats.org/officeDocument/2006/relationships/hyperlink" Target="mailto:oyvindh@viken.n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1403350" y="5274235"/>
            <a:ext cx="6480175" cy="84137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nb-NO" dirty="0"/>
              <a:t>Fylkenes informasjonstjeneste for søkere til videregående opplæring</a:t>
            </a:r>
          </a:p>
        </p:txBody>
      </p:sp>
      <p:sp>
        <p:nvSpPr>
          <p:cNvPr id="15362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Videregående opplæring</a:t>
            </a:r>
            <a:br>
              <a:rPr lang="nb-NO" dirty="0"/>
            </a:br>
            <a:endParaRPr lang="nb-NO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8380" y="4134650"/>
            <a:ext cx="2288308" cy="78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3"/>
          <p:cNvSpPr txBox="1"/>
          <p:nvPr/>
        </p:nvSpPr>
        <p:spPr>
          <a:xfrm>
            <a:off x="154004" y="6407727"/>
            <a:ext cx="8720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>
                <a:solidFill>
                  <a:schemeClr val="bg1"/>
                </a:solidFill>
                <a:latin typeface="+mn-lt"/>
              </a:rPr>
              <a:t>Ås ungdomsskole, Ås kommune – september 2020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/>
          <a:srcRect l="20754" t="13755" r="23124" b="12916"/>
          <a:stretch/>
        </p:blipFill>
        <p:spPr>
          <a:xfrm>
            <a:off x="4106688" y="3362307"/>
            <a:ext cx="3241963" cy="191192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E9D019E-59AD-4C06-B8B7-A4987F3EE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594" y="2119403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" r="28893"/>
          <a:stretch/>
        </p:blipFill>
        <p:spPr bwMode="auto">
          <a:xfrm>
            <a:off x="4638503" y="2212536"/>
            <a:ext cx="4339242" cy="416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ktangel 4"/>
          <p:cNvSpPr/>
          <p:nvPr/>
        </p:nvSpPr>
        <p:spPr>
          <a:xfrm>
            <a:off x="159416" y="558728"/>
            <a:ext cx="2736304" cy="5832648"/>
          </a:xfrm>
          <a:prstGeom prst="rect">
            <a:avLst/>
          </a:prstGeom>
          <a:solidFill>
            <a:srgbClr val="C77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409" name="Tittel 1"/>
          <p:cNvSpPr>
            <a:spLocks noGrp="1"/>
          </p:cNvSpPr>
          <p:nvPr>
            <p:ph type="title"/>
          </p:nvPr>
        </p:nvSpPr>
        <p:spPr>
          <a:xfrm>
            <a:off x="381000" y="1058863"/>
            <a:ext cx="2362200" cy="1433512"/>
          </a:xfrm>
        </p:spPr>
        <p:txBody>
          <a:bodyPr/>
          <a:lstStyle/>
          <a:p>
            <a:r>
              <a:rPr lang="nb-NO" sz="2400" dirty="0"/>
              <a:t>5 studie-forberedende utdannings-program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81000" y="2708275"/>
            <a:ext cx="2462808" cy="3417888"/>
          </a:xfrm>
        </p:spPr>
        <p:txBody>
          <a:bodyPr>
            <a:normAutofit fontScale="92500" lnSpcReduction="10000"/>
          </a:bodyPr>
          <a:lstStyle/>
          <a:p>
            <a:pPr fontAlgn="auto">
              <a:defRPr/>
            </a:pPr>
            <a:r>
              <a:rPr lang="nb-NO" dirty="0"/>
              <a:t>Vekt på teoretisk kunnskap. </a:t>
            </a:r>
            <a:br>
              <a:rPr lang="nb-NO" dirty="0"/>
            </a:br>
            <a:r>
              <a:rPr lang="nb-NO" dirty="0"/>
              <a:t>Kvalifiserer for å studere, ikke for jobb.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Fører frem til </a:t>
            </a:r>
            <a:r>
              <a:rPr lang="nb-NO" i="1" dirty="0"/>
              <a:t>generell studiekompetanse</a:t>
            </a:r>
            <a:r>
              <a:rPr lang="nb-NO" dirty="0"/>
              <a:t>, som kreves for å søke opptak til universiteter og høgskoler.</a:t>
            </a:r>
          </a:p>
          <a:p>
            <a:pPr fontAlgn="auto">
              <a:defRPr/>
            </a:pPr>
            <a:r>
              <a:rPr lang="nb-NO" dirty="0"/>
              <a:t>Noen studier krever </a:t>
            </a:r>
            <a:r>
              <a:rPr lang="nb-NO" i="1" dirty="0"/>
              <a:t>spesiell studiekompetanse</a:t>
            </a:r>
            <a:r>
              <a:rPr lang="nb-NO" dirty="0"/>
              <a:t>, dvs. spesielle fag eller fagkombinasjoner. Det vanligste kravet er realfag.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103341" y="908720"/>
            <a:ext cx="5638800" cy="54102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nb-NO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dirty="0"/>
              <a:t>Studiespesialisering med</a:t>
            </a:r>
            <a:br>
              <a:rPr lang="nb-NO" dirty="0"/>
            </a:br>
            <a:r>
              <a:rPr lang="nb-NO" i="1" dirty="0"/>
              <a:t>Samfunnsfag/språk/økonomi</a:t>
            </a:r>
            <a:br>
              <a:rPr lang="nb-NO" i="1" dirty="0"/>
            </a:br>
            <a:r>
              <a:rPr lang="nb-NO" dirty="0"/>
              <a:t>eller</a:t>
            </a:r>
            <a:r>
              <a:rPr lang="nb-NO" i="1" dirty="0"/>
              <a:t> Realfag </a:t>
            </a:r>
            <a:r>
              <a:rPr lang="nb-NO" dirty="0"/>
              <a:t>eller</a:t>
            </a:r>
            <a:r>
              <a:rPr lang="nb-NO" i="1" dirty="0"/>
              <a:t> IB</a:t>
            </a:r>
            <a:endParaRPr lang="nb-NO" sz="1000" i="1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nb-NO" sz="1000" i="1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nb-NO" sz="1000" i="1" dirty="0"/>
          </a:p>
          <a:p>
            <a:pPr fontAlgn="auto">
              <a:spcAft>
                <a:spcPts val="0"/>
              </a:spcAft>
              <a:defRPr/>
            </a:pPr>
            <a:r>
              <a:rPr lang="nb-NO" dirty="0"/>
              <a:t>Idrettsfag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dirty="0"/>
              <a:t>Musikk, dans og drama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dirty="0"/>
              <a:t>Medier og kommunikasjon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dirty="0"/>
              <a:t>Kunst, design og arkitektur</a:t>
            </a:r>
            <a:br>
              <a:rPr lang="nb-NO" dirty="0"/>
            </a:br>
            <a:endParaRPr lang="nb-NO" sz="1600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nb-NO" i="1" dirty="0"/>
          </a:p>
        </p:txBody>
      </p:sp>
      <p:sp>
        <p:nvSpPr>
          <p:cNvPr id="6" name="Ellipse 5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0" name="Gruppe 9"/>
          <p:cNvGrpSpPr/>
          <p:nvPr/>
        </p:nvGrpSpPr>
        <p:grpSpPr>
          <a:xfrm>
            <a:off x="1392808" y="313440"/>
            <a:ext cx="430288" cy="430288"/>
            <a:chOff x="4176836" y="2785749"/>
            <a:chExt cx="430288" cy="430288"/>
          </a:xfrm>
        </p:grpSpPr>
        <p:sp>
          <p:nvSpPr>
            <p:cNvPr id="11" name="Ellipse 10"/>
            <p:cNvSpPr/>
            <p:nvPr/>
          </p:nvSpPr>
          <p:spPr>
            <a:xfrm>
              <a:off x="4211960" y="2820873"/>
              <a:ext cx="360040" cy="360040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4176836" y="2785749"/>
              <a:ext cx="430288" cy="430288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287" y="1473090"/>
            <a:ext cx="480208" cy="461252"/>
          </a:xfrm>
          <a:prstGeom prst="ellipse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35" y="3639780"/>
            <a:ext cx="473462" cy="448866"/>
          </a:xfrm>
          <a:prstGeom prst="ellipse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 rotWithShape="1">
          <a:blip r:embed="rId6"/>
          <a:srcRect l="2195" r="2750" b="2849"/>
          <a:stretch/>
        </p:blipFill>
        <p:spPr>
          <a:xfrm>
            <a:off x="3006878" y="4595581"/>
            <a:ext cx="457429" cy="443692"/>
          </a:xfrm>
          <a:prstGeom prst="ellipse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3287" y="3121091"/>
            <a:ext cx="499298" cy="492729"/>
          </a:xfrm>
          <a:prstGeom prst="ellipse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8"/>
          <a:srcRect l="1813" r="3954" b="2113"/>
          <a:stretch/>
        </p:blipFill>
        <p:spPr>
          <a:xfrm>
            <a:off x="2992183" y="4123916"/>
            <a:ext cx="473509" cy="4647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4175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" r="11213"/>
          <a:stretch/>
        </p:blipFill>
        <p:spPr bwMode="auto">
          <a:xfrm>
            <a:off x="4911346" y="2522177"/>
            <a:ext cx="4073238" cy="38678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ktangel 1"/>
          <p:cNvSpPr/>
          <p:nvPr/>
        </p:nvSpPr>
        <p:spPr>
          <a:xfrm>
            <a:off x="159416" y="558728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433" name="Tittel 1"/>
          <p:cNvSpPr>
            <a:spLocks noGrp="1"/>
          </p:cNvSpPr>
          <p:nvPr>
            <p:ph type="title"/>
          </p:nvPr>
        </p:nvSpPr>
        <p:spPr>
          <a:xfrm>
            <a:off x="395287" y="1125538"/>
            <a:ext cx="2555490" cy="990600"/>
          </a:xfrm>
        </p:spPr>
        <p:txBody>
          <a:bodyPr/>
          <a:lstStyle/>
          <a:p>
            <a:r>
              <a:rPr lang="nb-NO" sz="2400" dirty="0"/>
              <a:t>10 yrkesfaglige utdannings-program</a:t>
            </a:r>
          </a:p>
        </p:txBody>
      </p:sp>
      <p:sp>
        <p:nvSpPr>
          <p:cNvPr id="18434" name="Plassholder for tekst 2"/>
          <p:cNvSpPr>
            <a:spLocks noGrp="1"/>
          </p:cNvSpPr>
          <p:nvPr>
            <p:ph type="body" idx="2"/>
          </p:nvPr>
        </p:nvSpPr>
        <p:spPr>
          <a:xfrm>
            <a:off x="381000" y="2276474"/>
            <a:ext cx="2362200" cy="4114901"/>
          </a:xfrm>
          <a:ln>
            <a:noFill/>
          </a:ln>
        </p:spPr>
        <p:txBody>
          <a:bodyPr/>
          <a:lstStyle/>
          <a:p>
            <a:r>
              <a:rPr lang="nb-NO" dirty="0"/>
              <a:t>Teoretisk og praktisk opplæring som fører fram til et yrke. Kvalifiserer for jobb.</a:t>
            </a:r>
          </a:p>
          <a:p>
            <a:r>
              <a:rPr lang="nb-NO" dirty="0"/>
              <a:t>Med yrkeskompetanse kan en gå videre på </a:t>
            </a:r>
            <a:r>
              <a:rPr lang="nb-NO" b="1" dirty="0"/>
              <a:t>fagskole</a:t>
            </a:r>
            <a:r>
              <a:rPr lang="nb-NO" dirty="0"/>
              <a:t> eller ta </a:t>
            </a:r>
            <a:r>
              <a:rPr lang="nb-NO" b="1" dirty="0"/>
              <a:t>mesterbrev</a:t>
            </a:r>
            <a:r>
              <a:rPr lang="nb-NO" dirty="0"/>
              <a:t>.</a:t>
            </a:r>
          </a:p>
          <a:p>
            <a:r>
              <a:rPr lang="nb-NO" dirty="0"/>
              <a:t>Yrkeskompetanse gir rett til påbygging </a:t>
            </a:r>
            <a:br>
              <a:rPr lang="nb-NO" dirty="0"/>
            </a:br>
            <a:r>
              <a:rPr lang="nb-NO" dirty="0"/>
              <a:t>til studie-</a:t>
            </a:r>
            <a:br>
              <a:rPr lang="nb-NO" dirty="0"/>
            </a:br>
            <a:r>
              <a:rPr lang="nb-NO" dirty="0"/>
              <a:t>kompetanse </a:t>
            </a:r>
            <a:br>
              <a:rPr lang="nb-NO" dirty="0"/>
            </a:br>
            <a:r>
              <a:rPr lang="nb-NO" dirty="0"/>
              <a:t>(nytt fra 2014).</a:t>
            </a:r>
            <a:br>
              <a:rPr lang="nb-NO" dirty="0"/>
            </a:b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8435" name="Plassholder for innhold 3"/>
          <p:cNvSpPr>
            <a:spLocks noGrp="1"/>
          </p:cNvSpPr>
          <p:nvPr>
            <p:ph sz="quarter" idx="1"/>
          </p:nvPr>
        </p:nvSpPr>
        <p:spPr>
          <a:xfrm>
            <a:off x="3145179" y="922935"/>
            <a:ext cx="6557237" cy="5410200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Bygg- og anleggsteknikk</a:t>
            </a:r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nb-NO" dirty="0"/>
              <a:t>Elektro og datateknologi</a:t>
            </a:r>
          </a:p>
          <a:p>
            <a:r>
              <a:rPr lang="nb-NO" dirty="0"/>
              <a:t>Helse- og oppvekstfag</a:t>
            </a:r>
          </a:p>
          <a:p>
            <a:r>
              <a:rPr lang="nb-NO" dirty="0"/>
              <a:t>Naturbruk        </a:t>
            </a:r>
          </a:p>
          <a:p>
            <a:r>
              <a:rPr lang="nb-NO" dirty="0"/>
              <a:t>Restaurant- og matfag</a:t>
            </a:r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nb-NO" dirty="0"/>
              <a:t>Teknologi og industrifag</a:t>
            </a:r>
          </a:p>
          <a:p>
            <a:r>
              <a:rPr lang="nb-NO" dirty="0"/>
              <a:t>Salg, service og reiseliv</a:t>
            </a:r>
          </a:p>
          <a:p>
            <a:r>
              <a:rPr lang="nb-NO" dirty="0"/>
              <a:t>Frisør, blomster, interiør og eksponeringsdesign</a:t>
            </a:r>
          </a:p>
          <a:p>
            <a:r>
              <a:rPr lang="nb-NO" dirty="0"/>
              <a:t>Håndverk, design og produkt-</a:t>
            </a:r>
          </a:p>
          <a:p>
            <a:pPr marL="0" indent="0">
              <a:buNone/>
            </a:pPr>
            <a:r>
              <a:rPr lang="nb-NO" dirty="0"/>
              <a:t>    utvikling</a:t>
            </a:r>
          </a:p>
          <a:p>
            <a:r>
              <a:rPr lang="nb-NO" dirty="0"/>
              <a:t>Informasjonsteknologi og medieproduksjon</a:t>
            </a:r>
          </a:p>
          <a:p>
            <a:endParaRPr lang="nb-NO" dirty="0"/>
          </a:p>
        </p:txBody>
      </p:sp>
      <p:sp>
        <p:nvSpPr>
          <p:cNvPr id="3" name="Ellipse 2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8" name="Gruppe 7"/>
          <p:cNvGrpSpPr/>
          <p:nvPr/>
        </p:nvGrpSpPr>
        <p:grpSpPr>
          <a:xfrm>
            <a:off x="1392808" y="313440"/>
            <a:ext cx="430288" cy="430288"/>
            <a:chOff x="4176836" y="2785749"/>
            <a:chExt cx="430288" cy="430288"/>
          </a:xfrm>
        </p:grpSpPr>
        <p:sp>
          <p:nvSpPr>
            <p:cNvPr id="9" name="Ellipse 8"/>
            <p:cNvSpPr/>
            <p:nvPr/>
          </p:nvSpPr>
          <p:spPr>
            <a:xfrm>
              <a:off x="4211960" y="2820873"/>
              <a:ext cx="360040" cy="360040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4176836" y="2785749"/>
              <a:ext cx="430288" cy="430288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85" y="5198455"/>
            <a:ext cx="641797" cy="3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Ellipse 25"/>
          <p:cNvSpPr/>
          <p:nvPr/>
        </p:nvSpPr>
        <p:spPr>
          <a:xfrm>
            <a:off x="1482989" y="4996612"/>
            <a:ext cx="1467788" cy="813046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785" y="947792"/>
            <a:ext cx="474534" cy="458502"/>
          </a:xfrm>
          <a:prstGeom prst="ellipse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073" y="4637523"/>
            <a:ext cx="478728" cy="460076"/>
          </a:xfrm>
          <a:prstGeom prst="ellipse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4778" y="1440237"/>
            <a:ext cx="487141" cy="468162"/>
          </a:xfrm>
          <a:prstGeom prst="ellipse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89" y="4001470"/>
            <a:ext cx="441186" cy="426768"/>
          </a:xfrm>
          <a:prstGeom prst="ellipse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7031" y="1892276"/>
            <a:ext cx="492137" cy="448804"/>
          </a:xfrm>
          <a:prstGeom prst="ellipse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113" y="5478859"/>
            <a:ext cx="492501" cy="472931"/>
          </a:xfrm>
          <a:prstGeom prst="ellipse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5185" y="2320318"/>
            <a:ext cx="453925" cy="436577"/>
          </a:xfrm>
          <a:prstGeom prst="ellipse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8188" y="2730830"/>
            <a:ext cx="459076" cy="456035"/>
          </a:xfrm>
          <a:prstGeom prst="ellipse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9556" y="3146645"/>
            <a:ext cx="470711" cy="455329"/>
          </a:xfrm>
          <a:prstGeom prst="ellipse">
            <a:avLst/>
          </a:prstGeom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0114" y="3571500"/>
            <a:ext cx="495042" cy="464484"/>
          </a:xfrm>
          <a:prstGeom prst="ellipse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3715" y="969821"/>
            <a:ext cx="445658" cy="428518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0316" y="2244813"/>
            <a:ext cx="451143" cy="426757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3715" y="1411054"/>
            <a:ext cx="451143" cy="42675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1690" y="3094719"/>
            <a:ext cx="451143" cy="42675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9CE3EB46-DBE8-4087-BECD-7BD0779A5B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1689" y="2709645"/>
            <a:ext cx="451143" cy="426757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0CA09FE9-9EE7-48B3-B4D2-57C170D0B9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0315" y="1838898"/>
            <a:ext cx="451143" cy="426757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5F63BA86-1212-4C59-8A5A-C1A04CC0C6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1690" y="3564329"/>
            <a:ext cx="451143" cy="426757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083C25E5-0119-4F1B-B8FC-BEDB27971B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1691" y="4324123"/>
            <a:ext cx="451143" cy="426757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11931323-6D16-4626-B1A2-A5E1C6FEDD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6732" y="5016809"/>
            <a:ext cx="451143" cy="426757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47D17CF5-644B-48F7-A877-52DD465A19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6733" y="5486419"/>
            <a:ext cx="451143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11672" r="6364" b="15893"/>
          <a:stretch/>
        </p:blipFill>
        <p:spPr bwMode="auto">
          <a:xfrm>
            <a:off x="5374449" y="1881318"/>
            <a:ext cx="3536817" cy="232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5" y="1124744"/>
            <a:ext cx="2500185" cy="990600"/>
          </a:xfrm>
        </p:spPr>
        <p:txBody>
          <a:bodyPr/>
          <a:lstStyle/>
          <a:p>
            <a:r>
              <a:rPr lang="nb-NO" sz="2400" dirty="0"/>
              <a:t>Bygg- og anleggs-teknikk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4" y="2276872"/>
            <a:ext cx="2500185" cy="3849291"/>
          </a:xfrm>
        </p:spPr>
        <p:txBody>
          <a:bodyPr/>
          <a:lstStyle/>
          <a:p>
            <a:r>
              <a:rPr lang="nb-NO" dirty="0"/>
              <a:t>Mange forskjellige </a:t>
            </a:r>
            <a:br>
              <a:rPr lang="nb-NO" dirty="0"/>
            </a:br>
            <a:r>
              <a:rPr lang="nb-NO" dirty="0"/>
              <a:t>yrker innen produksjon, oppføring og vedlikehold av bygg, veier, broer og anlegg. 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Aktuelle arbeidssteder:</a:t>
            </a:r>
            <a:br>
              <a:rPr lang="nb-NO" i="1" dirty="0"/>
            </a:br>
            <a:r>
              <a:rPr lang="nb-NO" dirty="0"/>
              <a:t>håndverksbedrifter,</a:t>
            </a:r>
            <a:br>
              <a:rPr lang="nb-NO" dirty="0"/>
            </a:br>
            <a:r>
              <a:rPr lang="nb-NO" dirty="0"/>
              <a:t>industribedrifter, entreprenørbedrifter.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2874265" y="1681010"/>
            <a:ext cx="5638800" cy="27817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i="1" dirty="0">
                <a:solidFill>
                  <a:srgbClr val="68A321"/>
                </a:solidFill>
              </a:rPr>
              <a:t>     noen eksempler:</a:t>
            </a:r>
            <a:r>
              <a:rPr lang="nb-NO" sz="2000" dirty="0"/>
              <a:t>	</a:t>
            </a:r>
          </a:p>
          <a:p>
            <a:r>
              <a:rPr lang="nb-NO" sz="2000" dirty="0"/>
              <a:t>Anleggsmaskinfører</a:t>
            </a:r>
          </a:p>
          <a:p>
            <a:r>
              <a:rPr lang="nb-NO" sz="2000" dirty="0"/>
              <a:t>Anleggsgartner </a:t>
            </a:r>
          </a:p>
          <a:p>
            <a:r>
              <a:rPr lang="nb-NO" sz="2000" dirty="0"/>
              <a:t>Rørlegger</a:t>
            </a:r>
          </a:p>
          <a:p>
            <a:r>
              <a:rPr lang="nb-NO" sz="2000" dirty="0"/>
              <a:t>Tømrer</a:t>
            </a:r>
          </a:p>
          <a:p>
            <a:r>
              <a:rPr lang="nb-NO" sz="2000" dirty="0"/>
              <a:t>Fjell- og bergverksarbeider</a:t>
            </a:r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3"/>
          <a:stretch/>
        </p:blipFill>
        <p:spPr bwMode="auto">
          <a:xfrm>
            <a:off x="3051313" y="548462"/>
            <a:ext cx="5935478" cy="119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63"/>
          <a:stretch/>
        </p:blipFill>
        <p:spPr>
          <a:xfrm>
            <a:off x="5448300" y="4331964"/>
            <a:ext cx="3538491" cy="2059311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r="13891"/>
          <a:stretch/>
        </p:blipFill>
        <p:spPr bwMode="auto">
          <a:xfrm>
            <a:off x="2895720" y="4028393"/>
            <a:ext cx="2552580" cy="236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Sylinder 11"/>
          <p:cNvSpPr txBox="1"/>
          <p:nvPr/>
        </p:nvSpPr>
        <p:spPr>
          <a:xfrm>
            <a:off x="4181302" y="97696"/>
            <a:ext cx="47685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100" b="1" dirty="0">
                <a:solidFill>
                  <a:schemeClr val="bg1"/>
                </a:solidFill>
              </a:rPr>
              <a:t>Malakoff / Vestby VGS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187" y="308481"/>
            <a:ext cx="475529" cy="46333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476" y="5209721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7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5" y="1124744"/>
            <a:ext cx="2500185" cy="990600"/>
          </a:xfrm>
        </p:spPr>
        <p:txBody>
          <a:bodyPr/>
          <a:lstStyle/>
          <a:p>
            <a:r>
              <a:rPr lang="nb-NO" sz="2400" dirty="0"/>
              <a:t>Elektro og datateknologi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5" y="2276872"/>
            <a:ext cx="2347665" cy="3849291"/>
          </a:xfrm>
        </p:spPr>
        <p:txBody>
          <a:bodyPr/>
          <a:lstStyle/>
          <a:p>
            <a:r>
              <a:rPr lang="nb-NO" dirty="0"/>
              <a:t>Yrker for installasjon </a:t>
            </a:r>
            <a:br>
              <a:rPr lang="nb-NO" dirty="0"/>
            </a:br>
            <a:r>
              <a:rPr lang="nb-NO" dirty="0"/>
              <a:t>og vedlikehold av elektroniske systemer. </a:t>
            </a:r>
          </a:p>
          <a:p>
            <a:r>
              <a:rPr lang="nb-NO" i="1" dirty="0"/>
              <a:t>Aktuelle arbeidssteder:</a:t>
            </a:r>
            <a:br>
              <a:rPr lang="nb-NO" i="1" dirty="0"/>
            </a:br>
            <a:r>
              <a:rPr lang="nb-NO" dirty="0"/>
              <a:t>industri, </a:t>
            </a:r>
            <a:br>
              <a:rPr lang="nb-NO" dirty="0"/>
            </a:br>
            <a:r>
              <a:rPr lang="nb-NO" dirty="0"/>
              <a:t>energiverk, jernbanedrift, databransjen, flybransjen, oljebransjen.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5044069" y="2027368"/>
            <a:ext cx="5638800" cy="3688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    </a:t>
            </a:r>
            <a:r>
              <a:rPr lang="nb-NO" sz="2000" i="1" dirty="0">
                <a:solidFill>
                  <a:srgbClr val="68A321"/>
                </a:solidFill>
              </a:rPr>
              <a:t>noen eksempler:</a:t>
            </a:r>
          </a:p>
          <a:p>
            <a:r>
              <a:rPr lang="nb-NO" sz="2000" dirty="0"/>
              <a:t>Dataelektroniker</a:t>
            </a:r>
          </a:p>
          <a:p>
            <a:r>
              <a:rPr lang="nb-NO" sz="2000" dirty="0"/>
              <a:t>Elektriker</a:t>
            </a:r>
          </a:p>
          <a:p>
            <a:r>
              <a:rPr lang="nb-NO" sz="2000" dirty="0"/>
              <a:t>Heismontør</a:t>
            </a:r>
          </a:p>
          <a:p>
            <a:r>
              <a:rPr lang="nb-NO" sz="2000" dirty="0"/>
              <a:t>Flymotormekaniker</a:t>
            </a:r>
          </a:p>
          <a:p>
            <a:r>
              <a:rPr lang="nb-NO" sz="2000" dirty="0"/>
              <a:t>Telekommunikasjonsmontør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76952"/>
          <a:stretch/>
        </p:blipFill>
        <p:spPr bwMode="auto">
          <a:xfrm>
            <a:off x="2905552" y="584529"/>
            <a:ext cx="1900116" cy="371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t="79504" r="33895"/>
          <a:stretch/>
        </p:blipFill>
        <p:spPr bwMode="auto">
          <a:xfrm>
            <a:off x="4822219" y="568898"/>
            <a:ext cx="4152816" cy="86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Sylinder 10"/>
          <p:cNvSpPr txBox="1"/>
          <p:nvPr/>
        </p:nvSpPr>
        <p:spPr>
          <a:xfrm>
            <a:off x="2568634" y="97696"/>
            <a:ext cx="63811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100" b="1" dirty="0">
                <a:solidFill>
                  <a:schemeClr val="bg1"/>
                </a:solidFill>
              </a:rPr>
              <a:t>Malakoff / Nesodden / Ås VGS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3"/>
          <a:srcRect r="4202"/>
          <a:stretch/>
        </p:blipFill>
        <p:spPr>
          <a:xfrm>
            <a:off x="4813981" y="4413818"/>
            <a:ext cx="4163765" cy="197185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091" y="293867"/>
            <a:ext cx="487722" cy="46943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4"/>
          <a:stretch/>
        </p:blipFill>
        <p:spPr>
          <a:xfrm>
            <a:off x="2895720" y="3987131"/>
            <a:ext cx="1909948" cy="2396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ECB13FCE-D49F-4522-9DFD-EF10858F2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093" y="5392528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43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5" y="1124744"/>
            <a:ext cx="2500185" cy="990600"/>
          </a:xfrm>
        </p:spPr>
        <p:txBody>
          <a:bodyPr/>
          <a:lstStyle/>
          <a:p>
            <a:r>
              <a:rPr lang="nb-NO" sz="2400" dirty="0"/>
              <a:t>Frisør, blomster- og interiørdesign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5" y="2276872"/>
            <a:ext cx="2347665" cy="3849291"/>
          </a:xfrm>
        </p:spPr>
        <p:txBody>
          <a:bodyPr/>
          <a:lstStyle/>
          <a:p>
            <a:r>
              <a:rPr lang="nb-NO" dirty="0"/>
              <a:t>Yrker innenfor flere estetiske håndverk.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Aktuelle arbeidssteder:</a:t>
            </a:r>
            <a:br>
              <a:rPr lang="nb-NO" i="1" dirty="0"/>
            </a:br>
            <a:r>
              <a:rPr lang="nb-NO" dirty="0"/>
              <a:t>blomsterforretning, frisørsalonger, </a:t>
            </a:r>
            <a:br>
              <a:rPr lang="nb-NO" dirty="0"/>
            </a:br>
            <a:r>
              <a:rPr lang="nb-NO" dirty="0"/>
              <a:t>teater, </a:t>
            </a:r>
            <a:br>
              <a:rPr lang="nb-NO" dirty="0"/>
            </a:br>
            <a:r>
              <a:rPr lang="nb-NO" dirty="0"/>
              <a:t>reklamebyrå, </a:t>
            </a:r>
            <a:br>
              <a:rPr lang="nb-NO" dirty="0"/>
            </a:br>
            <a:r>
              <a:rPr lang="nb-NO" dirty="0"/>
              <a:t>butikker, servicebedrifter, </a:t>
            </a:r>
            <a:br>
              <a:rPr lang="nb-NO" dirty="0"/>
            </a:br>
            <a:r>
              <a:rPr lang="nb-NO" dirty="0"/>
              <a:t>egen bedrift.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088294" y="3033648"/>
            <a:ext cx="5638800" cy="2721366"/>
          </a:xfrm>
        </p:spPr>
        <p:txBody>
          <a:bodyPr>
            <a:normAutofit/>
          </a:bodyPr>
          <a:lstStyle/>
          <a:p>
            <a:r>
              <a:rPr lang="nb-NO" sz="2000" dirty="0"/>
              <a:t>Frisør</a:t>
            </a:r>
          </a:p>
          <a:p>
            <a:r>
              <a:rPr lang="nb-NO" sz="2000" dirty="0"/>
              <a:t>Profileringsdesigner</a:t>
            </a:r>
          </a:p>
          <a:p>
            <a:r>
              <a:rPr lang="nb-NO" sz="2000" dirty="0"/>
              <a:t>Blomsterdekoratør</a:t>
            </a:r>
          </a:p>
          <a:p>
            <a:r>
              <a:rPr lang="nb-NO" sz="2000" dirty="0"/>
              <a:t>Interiørkonsulent</a:t>
            </a:r>
          </a:p>
          <a:p>
            <a:r>
              <a:rPr lang="nb-NO" sz="2000" dirty="0"/>
              <a:t>Utstillingsdesigner</a:t>
            </a:r>
          </a:p>
          <a:p>
            <a:r>
              <a:rPr lang="nb-NO" sz="2000" dirty="0" err="1"/>
              <a:t>Maskør</a:t>
            </a:r>
            <a:r>
              <a:rPr lang="nb-NO" sz="2000" dirty="0"/>
              <a:t>- og </a:t>
            </a:r>
            <a:br>
              <a:rPr lang="nb-NO" sz="2000" dirty="0"/>
            </a:br>
            <a:r>
              <a:rPr lang="nb-NO" sz="2000" dirty="0"/>
              <a:t>parykkmaker</a:t>
            </a:r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>
            <a:off x="3374967" y="97696"/>
            <a:ext cx="5574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100" b="1" dirty="0">
                <a:solidFill>
                  <a:schemeClr val="bg1"/>
                </a:solidFill>
              </a:rPr>
              <a:t>Ås VGS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77" y="299815"/>
            <a:ext cx="438950" cy="42675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720" y="563815"/>
            <a:ext cx="4193057" cy="2012667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8FA"/>
              </a:clrFrom>
              <a:clrTo>
                <a:srgbClr val="F7F8FA">
                  <a:alpha val="0"/>
                </a:srgbClr>
              </a:clrTo>
            </a:clrChange>
          </a:blip>
          <a:srcRect r="17720" b="16321"/>
          <a:stretch/>
        </p:blipFill>
        <p:spPr>
          <a:xfrm>
            <a:off x="5243385" y="2584794"/>
            <a:ext cx="3726444" cy="378988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31" y="1046093"/>
            <a:ext cx="2103580" cy="256593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F14EFC6-394B-4404-B605-A51AF6DC4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037" y="5252114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5" y="1124744"/>
            <a:ext cx="2500185" cy="990600"/>
          </a:xfrm>
        </p:spPr>
        <p:txBody>
          <a:bodyPr/>
          <a:lstStyle/>
          <a:p>
            <a:r>
              <a:rPr lang="nb-NO" sz="2400" dirty="0"/>
              <a:t>Helse- og oppvekstfag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5" y="2276872"/>
            <a:ext cx="2397361" cy="3849291"/>
          </a:xfrm>
        </p:spPr>
        <p:txBody>
          <a:bodyPr/>
          <a:lstStyle/>
          <a:p>
            <a:r>
              <a:rPr lang="nb-NO" dirty="0"/>
              <a:t>Yrker hvor man jobber med mennesker i forskjellig aldre og livssituasjoner.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Aktuelle arbeidssteder:</a:t>
            </a:r>
            <a:br>
              <a:rPr lang="nb-NO" i="1" dirty="0"/>
            </a:br>
            <a:r>
              <a:rPr lang="nb-NO" dirty="0"/>
              <a:t>sykehus og sykehjem, barnehager og SFO, </a:t>
            </a:r>
            <a:br>
              <a:rPr lang="nb-NO" dirty="0"/>
            </a:br>
            <a:r>
              <a:rPr lang="nb-NO" dirty="0"/>
              <a:t>hudpleiesalonger, tannlege- og legekontor, apotek.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6"/>
          <a:stretch/>
        </p:blipFill>
        <p:spPr bwMode="auto">
          <a:xfrm>
            <a:off x="2895720" y="4977455"/>
            <a:ext cx="6089254" cy="141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 b="32876"/>
          <a:stretch/>
        </p:blipFill>
        <p:spPr>
          <a:xfrm>
            <a:off x="2895720" y="548462"/>
            <a:ext cx="3848817" cy="1546345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1612669" y="97696"/>
            <a:ext cx="73371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100" b="1" dirty="0">
                <a:solidFill>
                  <a:schemeClr val="bg1"/>
                </a:solidFill>
              </a:rPr>
              <a:t>Drømtorp / Malakoff / Nesodden / Ås VGS 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042" y="305256"/>
            <a:ext cx="493819" cy="45114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5"/>
          <a:srcRect l="5899" t="2865"/>
          <a:stretch/>
        </p:blipFill>
        <p:spPr>
          <a:xfrm>
            <a:off x="6752850" y="551875"/>
            <a:ext cx="2205280" cy="3417943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1154" r="3987" b="6059"/>
          <a:stretch/>
        </p:blipFill>
        <p:spPr bwMode="auto">
          <a:xfrm>
            <a:off x="6348605" y="3183214"/>
            <a:ext cx="2636370" cy="179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124200" y="2550531"/>
            <a:ext cx="5638800" cy="3508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    </a:t>
            </a:r>
            <a:r>
              <a:rPr lang="nb-NO" sz="2000" i="1" dirty="0">
                <a:solidFill>
                  <a:srgbClr val="68A321"/>
                </a:solidFill>
              </a:rPr>
              <a:t>noen eksempler:</a:t>
            </a:r>
          </a:p>
          <a:p>
            <a:r>
              <a:rPr lang="nb-NO" sz="2000" dirty="0"/>
              <a:t>Barne- og ungdomsarbeider</a:t>
            </a:r>
          </a:p>
          <a:p>
            <a:r>
              <a:rPr lang="nb-NO" sz="2000" dirty="0"/>
              <a:t>Helsefagarbeider</a:t>
            </a:r>
          </a:p>
          <a:p>
            <a:r>
              <a:rPr lang="nb-NO" sz="2000" dirty="0"/>
              <a:t>Apotektekniker</a:t>
            </a:r>
          </a:p>
          <a:p>
            <a:r>
              <a:rPr lang="nb-NO" sz="2000" dirty="0"/>
              <a:t>Helsesekretær</a:t>
            </a:r>
          </a:p>
          <a:p>
            <a:r>
              <a:rPr lang="nb-NO" sz="2000" dirty="0"/>
              <a:t>Portør</a:t>
            </a:r>
          </a:p>
          <a:p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06A1D82-8493-4A73-B7EA-DBC4A3A65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920" y="5288209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98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932" t="15446" r="20877"/>
          <a:stretch/>
        </p:blipFill>
        <p:spPr>
          <a:xfrm>
            <a:off x="3030075" y="1138517"/>
            <a:ext cx="2168690" cy="270084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4019" y="1286272"/>
            <a:ext cx="2500185" cy="990600"/>
          </a:xfrm>
        </p:spPr>
        <p:txBody>
          <a:bodyPr/>
          <a:lstStyle/>
          <a:p>
            <a:r>
              <a:rPr lang="nb-NO" sz="2400" dirty="0"/>
              <a:t>Håndverk, design og produkt-utvikling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5" y="2276872"/>
            <a:ext cx="2347665" cy="3849291"/>
          </a:xfrm>
        </p:spPr>
        <p:txBody>
          <a:bodyPr/>
          <a:lstStyle/>
          <a:p>
            <a:r>
              <a:rPr lang="nb-NO" dirty="0"/>
              <a:t>Små og verneverdige håndverksfag.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Aktuelle arbeidssteder:</a:t>
            </a:r>
            <a:br>
              <a:rPr lang="nb-NO" i="1" dirty="0"/>
            </a:br>
            <a:r>
              <a:rPr lang="nb-NO" dirty="0"/>
              <a:t>design- og håndverksbedrifter,</a:t>
            </a:r>
            <a:br>
              <a:rPr lang="nb-NO" dirty="0"/>
            </a:br>
            <a:r>
              <a:rPr lang="nb-NO" dirty="0"/>
              <a:t>systuer,</a:t>
            </a:r>
            <a:br>
              <a:rPr lang="nb-NO" dirty="0"/>
            </a:br>
            <a:r>
              <a:rPr lang="nb-NO" dirty="0"/>
              <a:t>teater eller opera,</a:t>
            </a:r>
            <a:br>
              <a:rPr lang="nb-NO" dirty="0"/>
            </a:br>
            <a:r>
              <a:rPr lang="nb-NO" dirty="0"/>
              <a:t>egen bedrift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124200" y="3596958"/>
            <a:ext cx="5638800" cy="3260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    </a:t>
            </a:r>
            <a:r>
              <a:rPr lang="nb-NO" sz="2000" i="1" dirty="0">
                <a:solidFill>
                  <a:srgbClr val="68A321"/>
                </a:solidFill>
              </a:rPr>
              <a:t>noen eksempler:</a:t>
            </a:r>
          </a:p>
          <a:p>
            <a:r>
              <a:rPr lang="nb-NO" sz="2000" dirty="0"/>
              <a:t>Kjole- og draktsyer</a:t>
            </a:r>
          </a:p>
          <a:p>
            <a:r>
              <a:rPr lang="nb-NO" sz="2000" dirty="0"/>
              <a:t>Børsemaker</a:t>
            </a:r>
          </a:p>
          <a:p>
            <a:r>
              <a:rPr lang="nb-NO" sz="2000" dirty="0"/>
              <a:t>Gull- og sølvsmed </a:t>
            </a:r>
          </a:p>
          <a:p>
            <a:r>
              <a:rPr lang="nb-NO" sz="2000" dirty="0"/>
              <a:t>Møbelsnekker </a:t>
            </a:r>
          </a:p>
          <a:p>
            <a:r>
              <a:rPr lang="nb-NO" sz="2000" dirty="0"/>
              <a:t>Trebåtbygger</a:t>
            </a:r>
          </a:p>
          <a:p>
            <a:r>
              <a:rPr lang="nb-NO" sz="2000" dirty="0"/>
              <a:t>Keramiker</a:t>
            </a:r>
          </a:p>
          <a:p>
            <a:pPr marL="0" indent="0">
              <a:buNone/>
            </a:pPr>
            <a:r>
              <a:rPr lang="nb-NO" sz="2000" dirty="0"/>
              <a:t> </a:t>
            </a:r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r="1269"/>
          <a:stretch/>
        </p:blipFill>
        <p:spPr bwMode="auto">
          <a:xfrm>
            <a:off x="4976361" y="573354"/>
            <a:ext cx="4008615" cy="154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139" y="296916"/>
            <a:ext cx="481626" cy="46333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471" y="3636543"/>
            <a:ext cx="2577832" cy="2577832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6"/>
          <a:srcRect t="2953" b="3342"/>
          <a:stretch/>
        </p:blipFill>
        <p:spPr>
          <a:xfrm>
            <a:off x="6064024" y="3639674"/>
            <a:ext cx="2927456" cy="27432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4024" y="2183323"/>
            <a:ext cx="2920952" cy="1402057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5919274-93DB-4792-BF9B-55D495470FB5}"/>
              </a:ext>
            </a:extLst>
          </p:cNvPr>
          <p:cNvSpPr txBox="1"/>
          <p:nvPr/>
        </p:nvSpPr>
        <p:spPr>
          <a:xfrm>
            <a:off x="6486127" y="103562"/>
            <a:ext cx="227687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Ås VGS 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BA7FDD9B-6A94-41DE-B3D3-126B436A2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338" y="4975179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7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5" y="1124744"/>
            <a:ext cx="2652674" cy="990600"/>
          </a:xfrm>
        </p:spPr>
        <p:txBody>
          <a:bodyPr/>
          <a:lstStyle/>
          <a:p>
            <a:r>
              <a:rPr lang="nb-NO" sz="2000" dirty="0"/>
              <a:t>Informasjons-teknologi og medieproduksjon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5" y="2276872"/>
            <a:ext cx="2347665" cy="3849291"/>
          </a:xfrm>
        </p:spPr>
        <p:txBody>
          <a:bodyPr/>
          <a:lstStyle/>
          <a:p>
            <a:r>
              <a:rPr lang="nb-NO" dirty="0"/>
              <a:t>Yrker innenfor IT, nettverk, sikkerhet og programvare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Aktuelle arbeidssteder:</a:t>
            </a:r>
            <a:br>
              <a:rPr lang="nb-NO" dirty="0"/>
            </a:br>
            <a:r>
              <a:rPr lang="nb-NO" dirty="0"/>
              <a:t>IT-driftsselskaper og IT-avdelinger,</a:t>
            </a:r>
            <a:br>
              <a:rPr lang="nb-NO" dirty="0"/>
            </a:br>
            <a:r>
              <a:rPr lang="nb-NO" dirty="0"/>
              <a:t>multimediebedrifter, reklamebyråer eller forlag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2996737" y="3769225"/>
            <a:ext cx="5638800" cy="2546800"/>
          </a:xfrm>
        </p:spPr>
        <p:txBody>
          <a:bodyPr>
            <a:normAutofit/>
          </a:bodyPr>
          <a:lstStyle/>
          <a:p>
            <a:r>
              <a:rPr lang="nb-NO" sz="2000" dirty="0"/>
              <a:t>IT- driftstekniker</a:t>
            </a:r>
          </a:p>
          <a:p>
            <a:r>
              <a:rPr lang="nb-NO" sz="2000" dirty="0"/>
              <a:t>IT-utvikler</a:t>
            </a:r>
          </a:p>
          <a:p>
            <a:r>
              <a:rPr lang="nb-NO" sz="2000" dirty="0"/>
              <a:t>Mediedesigner</a:t>
            </a:r>
          </a:p>
          <a:p>
            <a:r>
              <a:rPr lang="nb-NO" sz="2000" dirty="0"/>
              <a:t>Medieprodusent</a:t>
            </a:r>
          </a:p>
          <a:p>
            <a:r>
              <a:rPr lang="nb-NO" sz="2000" dirty="0" err="1"/>
              <a:t>Medietekniker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 </a:t>
            </a:r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>
            <a:off x="3374967" y="97696"/>
            <a:ext cx="5574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100" b="1" dirty="0">
                <a:solidFill>
                  <a:schemeClr val="bg1"/>
                </a:solidFill>
              </a:rPr>
              <a:t>Drømtorp / Kirkeparken / Nesodden VGS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042" y="293867"/>
            <a:ext cx="493819" cy="469433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3863"/>
          <a:stretch/>
        </p:blipFill>
        <p:spPr>
          <a:xfrm>
            <a:off x="2895720" y="627943"/>
            <a:ext cx="3859165" cy="278058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5"/>
          <a:srcRect l="9428" t="14379"/>
          <a:stretch/>
        </p:blipFill>
        <p:spPr>
          <a:xfrm>
            <a:off x="5495108" y="4206995"/>
            <a:ext cx="3454707" cy="218405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6"/>
          <a:srcRect t="15390" r="50371"/>
          <a:stretch/>
        </p:blipFill>
        <p:spPr>
          <a:xfrm>
            <a:off x="6430328" y="944686"/>
            <a:ext cx="2330496" cy="227266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A6BCBD9-1581-416E-AF1C-CE2909B57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892" y="5299021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9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5" y="1124744"/>
            <a:ext cx="2500185" cy="990600"/>
          </a:xfrm>
        </p:spPr>
        <p:txBody>
          <a:bodyPr/>
          <a:lstStyle/>
          <a:p>
            <a:r>
              <a:rPr lang="nb-NO" sz="2400" dirty="0"/>
              <a:t>Naturbruk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5" y="2276872"/>
            <a:ext cx="2500185" cy="3849291"/>
          </a:xfrm>
        </p:spPr>
        <p:txBody>
          <a:bodyPr/>
          <a:lstStyle/>
          <a:p>
            <a:r>
              <a:rPr lang="nb-NO" dirty="0"/>
              <a:t>Yrker for dem som er interessert i natur og miljø, mennesker og dyr, og hvordan man bruker naturressursene.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Aktuelle arbeidssteder:</a:t>
            </a:r>
            <a:br>
              <a:rPr lang="nb-NO" i="1" dirty="0"/>
            </a:br>
            <a:r>
              <a:rPr lang="nb-NO" dirty="0"/>
              <a:t>Landbruk, </a:t>
            </a:r>
            <a:br>
              <a:rPr lang="nb-NO" dirty="0"/>
            </a:br>
            <a:r>
              <a:rPr lang="nb-NO" dirty="0"/>
              <a:t>skogbruk, </a:t>
            </a:r>
            <a:br>
              <a:rPr lang="nb-NO" dirty="0"/>
            </a:br>
            <a:r>
              <a:rPr lang="nb-NO" dirty="0"/>
              <a:t>gartneri, </a:t>
            </a:r>
            <a:br>
              <a:rPr lang="nb-NO" dirty="0"/>
            </a:br>
            <a:r>
              <a:rPr lang="nb-NO" dirty="0"/>
              <a:t>fiskeoppdrett.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131839" y="2407507"/>
            <a:ext cx="5638800" cy="3627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i="1" dirty="0">
                <a:solidFill>
                  <a:srgbClr val="68A321"/>
                </a:solidFill>
              </a:rPr>
              <a:t>     noen eksempler</a:t>
            </a:r>
          </a:p>
          <a:p>
            <a:r>
              <a:rPr lang="nb-NO" sz="2000" dirty="0"/>
              <a:t>Agronom</a:t>
            </a:r>
          </a:p>
          <a:p>
            <a:r>
              <a:rPr lang="nb-NO" sz="2000" dirty="0"/>
              <a:t>Dyrefaglært</a:t>
            </a:r>
          </a:p>
          <a:p>
            <a:r>
              <a:rPr lang="nb-NO" sz="2000" dirty="0"/>
              <a:t>Skogsoperatør</a:t>
            </a:r>
          </a:p>
          <a:p>
            <a:r>
              <a:rPr lang="nb-NO" sz="2000" dirty="0"/>
              <a:t>Hestefaglært</a:t>
            </a:r>
            <a:endParaRPr lang="nb-NO" dirty="0"/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17" y="2571750"/>
            <a:ext cx="2541414" cy="38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13060" b="9364"/>
          <a:stretch/>
        </p:blipFill>
        <p:spPr bwMode="auto">
          <a:xfrm>
            <a:off x="2895720" y="4480565"/>
            <a:ext cx="3468756" cy="191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3" b="23101"/>
          <a:stretch/>
        </p:blipFill>
        <p:spPr bwMode="auto">
          <a:xfrm>
            <a:off x="2895719" y="558401"/>
            <a:ext cx="6076711" cy="141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1895983" y="103590"/>
            <a:ext cx="70683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100" b="1" dirty="0">
                <a:solidFill>
                  <a:schemeClr val="bg1"/>
                </a:solidFill>
              </a:rPr>
              <a:t>Kalnes VGS i Sarpsborg og Hvam VGS på Romerike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380" y="312157"/>
            <a:ext cx="451143" cy="43285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991" y="5435807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0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36" y="558401"/>
            <a:ext cx="1758980" cy="262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5" y="1124744"/>
            <a:ext cx="2500185" cy="990600"/>
          </a:xfrm>
        </p:spPr>
        <p:txBody>
          <a:bodyPr/>
          <a:lstStyle/>
          <a:p>
            <a:r>
              <a:rPr lang="nb-NO" sz="2400" dirty="0"/>
              <a:t>Restaurant- </a:t>
            </a:r>
            <a:br>
              <a:rPr lang="nb-NO" sz="2400" dirty="0"/>
            </a:br>
            <a:r>
              <a:rPr lang="nb-NO" sz="2400" dirty="0"/>
              <a:t>og matfag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6" y="2276872"/>
            <a:ext cx="2377482" cy="3849291"/>
          </a:xfrm>
        </p:spPr>
        <p:txBody>
          <a:bodyPr/>
          <a:lstStyle/>
          <a:p>
            <a:r>
              <a:rPr lang="nb-NO" dirty="0"/>
              <a:t>Yrker for dem med interesser for kosthold og ernæring, som er kreative og praktisk anlagt.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Aktuelle arbeidssteder:</a:t>
            </a:r>
            <a:br>
              <a:rPr lang="nb-NO" i="1" dirty="0"/>
            </a:br>
            <a:r>
              <a:rPr lang="nb-NO" dirty="0"/>
              <a:t>hotell- og restauranter, ferskvarebutikker, bakerier og slakterier, storkjøkken.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037733" y="3155380"/>
            <a:ext cx="5638800" cy="358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    </a:t>
            </a:r>
            <a:r>
              <a:rPr lang="nb-NO" sz="2000" i="1" dirty="0">
                <a:solidFill>
                  <a:srgbClr val="68A321"/>
                </a:solidFill>
              </a:rPr>
              <a:t>noen eksempler:</a:t>
            </a:r>
          </a:p>
          <a:p>
            <a:r>
              <a:rPr lang="nb-NO" sz="2000" dirty="0"/>
              <a:t>Kokk </a:t>
            </a:r>
          </a:p>
          <a:p>
            <a:r>
              <a:rPr lang="nb-NO" sz="2000" dirty="0"/>
              <a:t>Servitør</a:t>
            </a:r>
          </a:p>
          <a:p>
            <a:r>
              <a:rPr lang="nb-NO" sz="2000" dirty="0"/>
              <a:t>Baker</a:t>
            </a:r>
          </a:p>
          <a:p>
            <a:r>
              <a:rPr lang="nb-NO" sz="2000" dirty="0"/>
              <a:t>Konditor</a:t>
            </a:r>
          </a:p>
          <a:p>
            <a:r>
              <a:rPr lang="nb-NO" sz="2000" dirty="0"/>
              <a:t>Butikkslakter</a:t>
            </a:r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r="6034"/>
          <a:stretch/>
        </p:blipFill>
        <p:spPr bwMode="auto">
          <a:xfrm>
            <a:off x="4699659" y="568340"/>
            <a:ext cx="1974726" cy="184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5187" r="20343" b="5045"/>
          <a:stretch/>
        </p:blipFill>
        <p:spPr bwMode="auto">
          <a:xfrm>
            <a:off x="5943601" y="2961861"/>
            <a:ext cx="1759218" cy="34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3" t="31914" r="58865"/>
          <a:stretch/>
        </p:blipFill>
        <p:spPr bwMode="auto">
          <a:xfrm>
            <a:off x="2869014" y="559519"/>
            <a:ext cx="1830645" cy="185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Sylinder 12"/>
          <p:cNvSpPr txBox="1"/>
          <p:nvPr/>
        </p:nvSpPr>
        <p:spPr>
          <a:xfrm>
            <a:off x="4314306" y="97696"/>
            <a:ext cx="4635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100" b="1" dirty="0">
                <a:solidFill>
                  <a:schemeClr val="bg1"/>
                </a:solidFill>
              </a:rPr>
              <a:t>Kirkeparken / Vestby VGS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332" y="299963"/>
            <a:ext cx="457240" cy="45724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7622" y="5357493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1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2"/>
          <p:cNvSpPr>
            <a:spLocks noGrp="1"/>
          </p:cNvSpPr>
          <p:nvPr>
            <p:ph type="title"/>
          </p:nvPr>
        </p:nvSpPr>
        <p:spPr>
          <a:xfrm>
            <a:off x="329905" y="248600"/>
            <a:ext cx="8534400" cy="758825"/>
          </a:xfrm>
        </p:spPr>
        <p:txBody>
          <a:bodyPr/>
          <a:lstStyle/>
          <a:p>
            <a:r>
              <a:rPr lang="nb-NO" dirty="0"/>
              <a:t>Veiledningssenteret Follo</a:t>
            </a:r>
          </a:p>
        </p:txBody>
      </p:sp>
      <p:graphicFrame>
        <p:nvGraphicFramePr>
          <p:cNvPr id="4" name="Plassholder for innhold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54259322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1613725" y="6380697"/>
            <a:ext cx="6116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n-lt"/>
              </a:rPr>
              <a:t>Øyvind Hanssen, Karrieretjenesten, Viken fylkeskommune 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8"/>
          <a:srcRect l="3919" t="7782" r="8378" b="4967"/>
          <a:stretch/>
        </p:blipFill>
        <p:spPr>
          <a:xfrm>
            <a:off x="4267199" y="930088"/>
            <a:ext cx="609934" cy="597087"/>
          </a:xfrm>
          <a:prstGeom prst="ellipse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18C8F0-A2AE-4BD6-A629-09B6F8828D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0594" y="902466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30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5" y="1124744"/>
            <a:ext cx="2500185" cy="990600"/>
          </a:xfrm>
        </p:spPr>
        <p:txBody>
          <a:bodyPr/>
          <a:lstStyle/>
          <a:p>
            <a:r>
              <a:rPr lang="nb-NO" sz="2400" dirty="0"/>
              <a:t>Teknologi og industrifag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5" y="2276872"/>
            <a:ext cx="2407300" cy="3849291"/>
          </a:xfrm>
        </p:spPr>
        <p:txBody>
          <a:bodyPr/>
          <a:lstStyle/>
          <a:p>
            <a:r>
              <a:rPr lang="nb-NO" dirty="0"/>
              <a:t>Mange forskjellige yrker for dem med interesser for teknikk og mekanikk. 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Aktuelle arbeidssteder:</a:t>
            </a:r>
            <a:br>
              <a:rPr lang="nb-NO" i="1" dirty="0"/>
            </a:br>
            <a:r>
              <a:rPr lang="nb-NO" dirty="0"/>
              <a:t>teknisk industri, skipsindustrien, </a:t>
            </a:r>
            <a:br>
              <a:rPr lang="nb-NO" dirty="0"/>
            </a:br>
            <a:r>
              <a:rPr lang="nb-NO" dirty="0"/>
              <a:t>prosessindustri, bilbransjen,</a:t>
            </a:r>
            <a:br>
              <a:rPr lang="nb-NO" dirty="0"/>
            </a:br>
            <a:r>
              <a:rPr lang="nb-NO" dirty="0"/>
              <a:t>oljebransjen.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230751" y="2397667"/>
            <a:ext cx="5638800" cy="3677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    </a:t>
            </a:r>
            <a:r>
              <a:rPr lang="nb-NO" sz="2000" i="1" dirty="0">
                <a:solidFill>
                  <a:srgbClr val="68A321"/>
                </a:solidFill>
              </a:rPr>
              <a:t>blant annet</a:t>
            </a:r>
          </a:p>
          <a:p>
            <a:r>
              <a:rPr lang="nb-NO" sz="2000" dirty="0"/>
              <a:t>Bilmekaniker</a:t>
            </a:r>
          </a:p>
          <a:p>
            <a:r>
              <a:rPr lang="nb-NO" sz="2000" dirty="0"/>
              <a:t>Kranfører</a:t>
            </a:r>
          </a:p>
          <a:p>
            <a:r>
              <a:rPr lang="nb-NO" sz="2000" dirty="0"/>
              <a:t>Boreoperatør</a:t>
            </a:r>
          </a:p>
          <a:p>
            <a:r>
              <a:rPr lang="nb-NO" sz="2000" dirty="0"/>
              <a:t>Industrimekaniker</a:t>
            </a:r>
          </a:p>
          <a:p>
            <a:r>
              <a:rPr lang="nb-NO" sz="2000" dirty="0"/>
              <a:t>Yrkessjåfør</a:t>
            </a:r>
          </a:p>
          <a:p>
            <a:r>
              <a:rPr lang="nb-NO" sz="2000" dirty="0"/>
              <a:t>Matros</a:t>
            </a:r>
          </a:p>
          <a:p>
            <a:endParaRPr lang="nb-NO" sz="2000" dirty="0"/>
          </a:p>
          <a:p>
            <a:endParaRPr lang="nb-NO" sz="2000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4" t="-11294" r="5503" b="12095"/>
          <a:stretch/>
        </p:blipFill>
        <p:spPr bwMode="auto">
          <a:xfrm>
            <a:off x="2709949" y="432262"/>
            <a:ext cx="3756155" cy="88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Sylinder 10"/>
          <p:cNvSpPr txBox="1"/>
          <p:nvPr/>
        </p:nvSpPr>
        <p:spPr>
          <a:xfrm>
            <a:off x="4289368" y="97696"/>
            <a:ext cx="4660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100" b="1" dirty="0">
                <a:solidFill>
                  <a:schemeClr val="bg1"/>
                </a:solidFill>
              </a:rPr>
              <a:t>Malakoff / Ås VGS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12" t="-7496" r="52846" b="11658"/>
          <a:stretch/>
        </p:blipFill>
        <p:spPr>
          <a:xfrm>
            <a:off x="4472249" y="2787045"/>
            <a:ext cx="4513809" cy="3604003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"/>
          <a:stretch/>
        </p:blipFill>
        <p:spPr bwMode="auto">
          <a:xfrm>
            <a:off x="6445214" y="528583"/>
            <a:ext cx="2504601" cy="284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/>
          <a:srcRect l="16335"/>
          <a:stretch/>
        </p:blipFill>
        <p:spPr>
          <a:xfrm>
            <a:off x="2892828" y="5227841"/>
            <a:ext cx="3147991" cy="115676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3235" y="303011"/>
            <a:ext cx="469433" cy="45114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BDD11F5-DF9B-478C-BA6A-3C715D482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235" y="5361174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2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5" y="1124744"/>
            <a:ext cx="2500185" cy="990600"/>
          </a:xfrm>
        </p:spPr>
        <p:txBody>
          <a:bodyPr/>
          <a:lstStyle/>
          <a:p>
            <a:r>
              <a:rPr lang="nb-NO" sz="2400" dirty="0"/>
              <a:t>Salg, service og reiseliv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5" y="2276872"/>
            <a:ext cx="2347665" cy="3849291"/>
          </a:xfrm>
        </p:spPr>
        <p:txBody>
          <a:bodyPr/>
          <a:lstStyle/>
          <a:p>
            <a:r>
              <a:rPr lang="nb-NO" dirty="0"/>
              <a:t>Yrker i forskjellige bransjer som har fokus på kundebehandling,  service og gode løsninger.</a:t>
            </a:r>
            <a:br>
              <a:rPr lang="nb-NO" dirty="0"/>
            </a:br>
            <a:br>
              <a:rPr lang="nb-NO" dirty="0"/>
            </a:br>
            <a:r>
              <a:rPr lang="nb-NO" i="1" dirty="0"/>
              <a:t>Aktuelle arbeidssteder:</a:t>
            </a:r>
            <a:br>
              <a:rPr lang="nb-NO" dirty="0"/>
            </a:br>
            <a:r>
              <a:rPr lang="nb-NO" dirty="0"/>
              <a:t>kontorer og hoteller,</a:t>
            </a:r>
            <a:br>
              <a:rPr lang="nb-NO" dirty="0"/>
            </a:br>
            <a:r>
              <a:rPr lang="nb-NO" dirty="0"/>
              <a:t>vaktselskaper eller flyplasser, butikker, </a:t>
            </a:r>
            <a:br>
              <a:rPr lang="nb-NO" dirty="0"/>
            </a:br>
            <a:r>
              <a:rPr lang="nb-NO" dirty="0"/>
              <a:t>turisme- og reiselivsbedrifter, </a:t>
            </a:r>
            <a:br>
              <a:rPr lang="nb-NO" dirty="0"/>
            </a:br>
            <a:r>
              <a:rPr lang="nb-NO" dirty="0"/>
              <a:t>egen bedrift.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082397" y="3927356"/>
            <a:ext cx="5638800" cy="2598653"/>
          </a:xfrm>
        </p:spPr>
        <p:txBody>
          <a:bodyPr>
            <a:normAutofit/>
          </a:bodyPr>
          <a:lstStyle/>
          <a:p>
            <a:r>
              <a:rPr lang="nb-NO" sz="2000" dirty="0"/>
              <a:t>Administrasjons-</a:t>
            </a:r>
            <a:br>
              <a:rPr lang="nb-NO" sz="2000" dirty="0"/>
            </a:br>
            <a:r>
              <a:rPr lang="nb-NO" sz="2000" dirty="0"/>
              <a:t>medarbeider </a:t>
            </a:r>
          </a:p>
          <a:p>
            <a:r>
              <a:rPr lang="nb-NO" sz="2000" dirty="0"/>
              <a:t>Reiselivsmedarbeider</a:t>
            </a:r>
          </a:p>
          <a:p>
            <a:r>
              <a:rPr lang="nb-NO" sz="2000" dirty="0"/>
              <a:t>Salgsmedarbeider  </a:t>
            </a:r>
          </a:p>
          <a:p>
            <a:r>
              <a:rPr lang="nb-NO" sz="2000" dirty="0"/>
              <a:t>Vekter</a:t>
            </a:r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3" t="5145" r="13162"/>
          <a:stretch/>
        </p:blipFill>
        <p:spPr bwMode="auto">
          <a:xfrm>
            <a:off x="2976895" y="581186"/>
            <a:ext cx="2803182" cy="2937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Sylinder 12"/>
          <p:cNvSpPr txBox="1"/>
          <p:nvPr/>
        </p:nvSpPr>
        <p:spPr>
          <a:xfrm>
            <a:off x="2952085" y="97696"/>
            <a:ext cx="5997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100" b="1" dirty="0">
                <a:solidFill>
                  <a:schemeClr val="bg1"/>
                </a:solidFill>
              </a:rPr>
              <a:t>Drømtorp / Frogn / Kirkeparken / Vestby VGS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042" y="307417"/>
            <a:ext cx="493819" cy="46333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5"/>
          <a:srcRect l="21033" r="29541"/>
          <a:stretch/>
        </p:blipFill>
        <p:spPr>
          <a:xfrm>
            <a:off x="6054900" y="3856052"/>
            <a:ext cx="2918774" cy="2530884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584" t="24608" r="11250" b="-2388"/>
          <a:stretch/>
        </p:blipFill>
        <p:spPr>
          <a:xfrm>
            <a:off x="6054900" y="2364370"/>
            <a:ext cx="2922845" cy="135392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8476" y="5707682"/>
            <a:ext cx="43895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75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59416" y="558401"/>
            <a:ext cx="2736304" cy="5832648"/>
          </a:xfrm>
          <a:prstGeom prst="rect">
            <a:avLst/>
          </a:prstGeom>
          <a:solidFill>
            <a:srgbClr val="4B7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2362200" cy="990600"/>
          </a:xfrm>
        </p:spPr>
        <p:txBody>
          <a:bodyPr/>
          <a:lstStyle/>
          <a:p>
            <a:r>
              <a:rPr lang="nb-NO" sz="2400" dirty="0"/>
              <a:t>Hva betyr </a:t>
            </a:r>
            <a:br>
              <a:rPr lang="nb-NO" sz="2400" dirty="0"/>
            </a:br>
            <a:r>
              <a:rPr lang="nb-NO" sz="2400" dirty="0"/>
              <a:t>det å være lærling?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95535" y="2276872"/>
            <a:ext cx="2347665" cy="3849291"/>
          </a:xfrm>
        </p:spPr>
        <p:txBody>
          <a:bodyPr/>
          <a:lstStyle/>
          <a:p>
            <a:r>
              <a:rPr lang="nb-NO" dirty="0"/>
              <a:t>En er lærling i den perioden en får opplæring i bedrift.</a:t>
            </a:r>
          </a:p>
          <a:p>
            <a:r>
              <a:rPr lang="nb-NO" dirty="0"/>
              <a:t>Læretiden </a:t>
            </a:r>
            <a:br>
              <a:rPr lang="nb-NO" dirty="0"/>
            </a:br>
            <a:r>
              <a:rPr lang="nb-NO" dirty="0"/>
              <a:t>avsluttes med </a:t>
            </a:r>
            <a:br>
              <a:rPr lang="nb-NO" dirty="0"/>
            </a:br>
            <a:r>
              <a:rPr lang="nb-NO" dirty="0"/>
              <a:t>en fag- eller svenneprøve.</a:t>
            </a:r>
          </a:p>
          <a:p>
            <a:r>
              <a:rPr lang="nb-NO" dirty="0"/>
              <a:t>Det finnes det ca. 180 forskjellige fag- eller svennebrev fordelt på de 8 yrkesfaglige utdannings-programmene.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084443" y="901824"/>
            <a:ext cx="5870714" cy="5623520"/>
          </a:xfrm>
        </p:spPr>
        <p:txBody>
          <a:bodyPr>
            <a:normAutofit/>
          </a:bodyPr>
          <a:lstStyle/>
          <a:p>
            <a:r>
              <a:rPr lang="nb-NO" sz="2500" dirty="0"/>
              <a:t>Vanligvis 2 år opplæring i skole og </a:t>
            </a:r>
            <a:br>
              <a:rPr lang="nb-NO" sz="2500" dirty="0"/>
            </a:br>
            <a:r>
              <a:rPr lang="nb-NO" sz="2500" dirty="0"/>
              <a:t>2 år opplæring i bedrift.</a:t>
            </a:r>
          </a:p>
          <a:p>
            <a:r>
              <a:rPr lang="nb-NO" sz="2500" dirty="0"/>
              <a:t>Vg1 og Vg2 i skole:</a:t>
            </a:r>
          </a:p>
          <a:p>
            <a:pPr lvl="1"/>
            <a:r>
              <a:rPr lang="nb-NO" sz="2000" dirty="0"/>
              <a:t>Mye praktiske og teoretiske programfag </a:t>
            </a:r>
          </a:p>
          <a:p>
            <a:pPr lvl="1"/>
            <a:r>
              <a:rPr lang="nb-NO" sz="2000" dirty="0"/>
              <a:t>Obligatoriske fellesfag;</a:t>
            </a:r>
            <a:br>
              <a:rPr lang="nb-NO" sz="2000" dirty="0"/>
            </a:br>
            <a:r>
              <a:rPr lang="nb-NO" sz="2000" dirty="0"/>
              <a:t>matematikk, naturfag, norsk, engelsk, samfunnsfag og kroppsøving.</a:t>
            </a:r>
          </a:p>
          <a:p>
            <a:r>
              <a:rPr lang="nb-NO" sz="2500" dirty="0"/>
              <a:t>Det krever egeninnsats å få læreplass </a:t>
            </a:r>
            <a:br>
              <a:rPr lang="nb-NO" sz="2500" dirty="0"/>
            </a:br>
            <a:r>
              <a:rPr lang="nb-NO" sz="2500" dirty="0"/>
              <a:t>i bedrift. På skolen er det et eget fag (YFF) hvor dette er i fokus.</a:t>
            </a:r>
          </a:p>
          <a:p>
            <a:r>
              <a:rPr lang="nb-NO" sz="2500" dirty="0"/>
              <a:t>Opplæring og noe lønn i læretiden.</a:t>
            </a:r>
          </a:p>
          <a:p>
            <a:r>
              <a:rPr lang="nb-NO" sz="2500" b="1" dirty="0"/>
              <a:t>Lærekandidatordningen: </a:t>
            </a:r>
            <a:br>
              <a:rPr lang="nb-NO" sz="2500" dirty="0"/>
            </a:br>
            <a:r>
              <a:rPr lang="nb-NO" sz="2500" dirty="0"/>
              <a:t>Mulig å ta deler av et fagbrev.</a:t>
            </a:r>
          </a:p>
        </p:txBody>
      </p:sp>
      <p:sp>
        <p:nvSpPr>
          <p:cNvPr id="5" name="Ellipse 4"/>
          <p:cNvSpPr/>
          <p:nvPr/>
        </p:nvSpPr>
        <p:spPr>
          <a:xfrm>
            <a:off x="1319920" y="240552"/>
            <a:ext cx="576065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7" name="Gruppe 6"/>
          <p:cNvGrpSpPr/>
          <p:nvPr/>
        </p:nvGrpSpPr>
        <p:grpSpPr>
          <a:xfrm>
            <a:off x="1392808" y="313440"/>
            <a:ext cx="430288" cy="430288"/>
            <a:chOff x="4176836" y="2785749"/>
            <a:chExt cx="430288" cy="430288"/>
          </a:xfrm>
        </p:grpSpPr>
        <p:sp>
          <p:nvSpPr>
            <p:cNvPr id="8" name="Ellipse 7"/>
            <p:cNvSpPr/>
            <p:nvPr/>
          </p:nvSpPr>
          <p:spPr>
            <a:xfrm>
              <a:off x="4211960" y="2820873"/>
              <a:ext cx="360040" cy="360040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4176836" y="2785749"/>
              <a:ext cx="430288" cy="430288"/>
            </a:xfrm>
            <a:prstGeom prst="ellipse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80" y="3279568"/>
            <a:ext cx="1017523" cy="88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898" y="272530"/>
            <a:ext cx="512108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08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228600"/>
            <a:ext cx="6667587" cy="609608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998041" y="477854"/>
            <a:ext cx="1904215" cy="682287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099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Søknadsprosessen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"/>
          </p:nvPr>
        </p:nvSpPr>
        <p:spPr>
          <a:xfrm>
            <a:off x="301752" y="1845096"/>
            <a:ext cx="8683222" cy="4824060"/>
          </a:xfrm>
        </p:spPr>
        <p:txBody>
          <a:bodyPr/>
          <a:lstStyle/>
          <a:p>
            <a:r>
              <a:rPr lang="nb-NO" sz="2500" dirty="0"/>
              <a:t>En søker på nett via </a:t>
            </a:r>
            <a:r>
              <a:rPr lang="nb-NO" sz="2500" dirty="0">
                <a:hlinkClick r:id="rId3"/>
              </a:rPr>
              <a:t>vigo.no</a:t>
            </a:r>
            <a:r>
              <a:rPr lang="nb-NO" sz="2500" dirty="0"/>
              <a:t>, frist </a:t>
            </a:r>
            <a:r>
              <a:rPr lang="nb-NO" sz="2500" b="1" dirty="0"/>
              <a:t>1. mars</a:t>
            </a:r>
            <a:r>
              <a:rPr lang="nb-NO" sz="2500" dirty="0"/>
              <a:t>. </a:t>
            </a:r>
          </a:p>
          <a:p>
            <a:r>
              <a:rPr lang="nb-NO" sz="2500" dirty="0"/>
              <a:t>Søkere med tilleggsdokumentasjon, frist </a:t>
            </a:r>
            <a:r>
              <a:rPr lang="nb-NO" sz="2500" b="1" dirty="0"/>
              <a:t>1.februar</a:t>
            </a:r>
            <a:r>
              <a:rPr lang="nb-NO" sz="2500" dirty="0"/>
              <a:t>.</a:t>
            </a:r>
          </a:p>
          <a:p>
            <a:r>
              <a:rPr lang="nb-NO" sz="2500" dirty="0"/>
              <a:t>Ungdommen logger inn med MinID. </a:t>
            </a:r>
          </a:p>
          <a:p>
            <a:r>
              <a:rPr lang="nb-NO" sz="2500" dirty="0"/>
              <a:t>Bruk muligheten til å forhåndssvare. </a:t>
            </a:r>
          </a:p>
          <a:p>
            <a:r>
              <a:rPr lang="nb-NO" sz="2500" dirty="0"/>
              <a:t>Ungdommen får melding om tilbud på SMS eller e-post når inntaket er klart (ca. 10. juli).</a:t>
            </a:r>
          </a:p>
          <a:p>
            <a:r>
              <a:rPr lang="nb-NO" sz="2500" dirty="0"/>
              <a:t>Logg inn på </a:t>
            </a:r>
            <a:r>
              <a:rPr lang="nb-NO" sz="2500" dirty="0">
                <a:hlinkClick r:id="rId3" tooltip="vigo"/>
              </a:rPr>
              <a:t>vigo.no</a:t>
            </a:r>
            <a:r>
              <a:rPr lang="nb-NO" sz="2500" dirty="0"/>
              <a:t> med MinID for å finne ut hvilket tilbud som er gitt og svar på tilbud om plass og/eller ventelisteplass. OBS: 8 dagers frist!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DBED3F4-84D4-4F08-859A-CB05E95F9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419" y="916984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67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Antatt tilbud i skolene i Follo og Moss 2021-2022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88576"/>
              </p:ext>
            </p:extLst>
          </p:nvPr>
        </p:nvGraphicFramePr>
        <p:xfrm>
          <a:off x="200025" y="1692809"/>
          <a:ext cx="8724900" cy="462979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888175">
                  <a:extLst>
                    <a:ext uri="{9D8B030D-6E8A-4147-A177-3AD203B41FA5}">
                      <a16:colId xmlns:a16="http://schemas.microsoft.com/office/drawing/2014/main" val="820478209"/>
                    </a:ext>
                  </a:extLst>
                </a:gridCol>
                <a:gridCol w="6836725">
                  <a:extLst>
                    <a:ext uri="{9D8B030D-6E8A-4147-A177-3AD203B41FA5}">
                      <a16:colId xmlns:a16="http://schemas.microsoft.com/office/drawing/2014/main" val="1010403684"/>
                    </a:ext>
                  </a:extLst>
                </a:gridCol>
              </a:tblGrid>
              <a:tr h="338225">
                <a:tc>
                  <a:txBody>
                    <a:bodyPr/>
                    <a:lstStyle/>
                    <a:p>
                      <a:r>
                        <a:rPr lang="nb-NO" dirty="0">
                          <a:latin typeface="Georgia" panose="02040502050405020303" pitchFamily="18" charset="0"/>
                        </a:rPr>
                        <a:t>SKOLE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UTDANNINGSPROGRAM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54466"/>
                  </a:ext>
                </a:extLst>
              </a:tr>
              <a:tr h="281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>
                          <a:latin typeface="Georgia" panose="02040502050405020303" pitchFamily="18" charset="0"/>
                        </a:rPr>
                        <a:t>Roald Amundsen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nb-NO" sz="1200" dirty="0">
                          <a:solidFill>
                            <a:srgbClr val="E99211"/>
                          </a:solidFill>
                          <a:latin typeface="+mn-lt"/>
                        </a:rPr>
                        <a:t>Idrettsfag/Studiespesialisering (SSP)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675681"/>
                  </a:ext>
                </a:extLst>
              </a:tr>
              <a:tr h="28185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Georgia" panose="02040502050405020303" pitchFamily="18" charset="0"/>
                        </a:rPr>
                        <a:t>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SSP/Min.sp./Idrettsfag/Musikk, dans og drama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375731"/>
                  </a:ext>
                </a:extLst>
              </a:tr>
              <a:tr h="422781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Georgia" panose="02040502050405020303" pitchFamily="18" charset="0"/>
                        </a:rPr>
                        <a:t>Drømtorp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Medier og kommunikasjon/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8A32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Helse- og oppvekstfag/ Salg, service og reiseliv/Informasjonsteknologi og medieproduksjon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642638"/>
                  </a:ext>
                </a:extLst>
              </a:tr>
              <a:tr h="28185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Georgia" panose="02040502050405020303" pitchFamily="18" charset="0"/>
                        </a:rPr>
                        <a:t>Frogn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SSP/Idrettsfag/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8A32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Salg, service og reiseliv</a:t>
                      </a:r>
                      <a:r>
                        <a:rPr kumimoji="0" lang="nb-NO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8A32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8A32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Business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002257"/>
                  </a:ext>
                </a:extLst>
              </a:tr>
              <a:tr h="591894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Georgia" panose="02040502050405020303" pitchFamily="18" charset="0"/>
                        </a:rPr>
                        <a:t>Ås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SSP/International Baccalaureate (IB)/Kunst, design, arkitektur/ Idrettsfag/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8A32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Elektro og datateknologi/Teknologi- og industrifag/Helse- og oppvekstfag/Frisør, blomster, interiør og eksponeringsdesign/Håndverk, design og produktuvikling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436779"/>
                  </a:ext>
                </a:extLst>
              </a:tr>
              <a:tr h="422781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Georgia" panose="02040502050405020303" pitchFamily="18" charset="0"/>
                        </a:rPr>
                        <a:t>Vestby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SSP/Forskerlinje/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8A32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Salg, service og reiseliv/Bygg- og anleggsteknikk/Restaurant- og matfag/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YSK</a:t>
                      </a:r>
                      <a:endParaRPr kumimoji="0" lang="nb-NO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999654"/>
                  </a:ext>
                </a:extLst>
              </a:tr>
              <a:tr h="1829571">
                <a:tc>
                  <a:txBody>
                    <a:bodyPr/>
                    <a:lstStyle/>
                    <a:p>
                      <a:r>
                        <a:rPr lang="nb-NO" sz="1400" dirty="0">
                          <a:latin typeface="Georgia" panose="02040502050405020303" pitchFamily="18" charset="0"/>
                        </a:rPr>
                        <a:t>Nesodden</a:t>
                      </a:r>
                    </a:p>
                    <a:p>
                      <a:endParaRPr lang="nb-NO" sz="1400" dirty="0">
                        <a:latin typeface="Georgia" panose="02040502050405020303" pitchFamily="18" charset="0"/>
                      </a:endParaRPr>
                    </a:p>
                    <a:p>
                      <a:r>
                        <a:rPr lang="nb-NO" sz="1400" dirty="0">
                          <a:latin typeface="Georgia" panose="02040502050405020303" pitchFamily="18" charset="0"/>
                        </a:rPr>
                        <a:t>Kirkeparken</a:t>
                      </a:r>
                    </a:p>
                    <a:p>
                      <a:endParaRPr lang="nb-NO" sz="1400" dirty="0">
                        <a:latin typeface="Georgia" panose="02040502050405020303" pitchFamily="18" charset="0"/>
                      </a:endParaRPr>
                    </a:p>
                    <a:p>
                      <a:endParaRPr lang="nb-NO" sz="1400" dirty="0">
                        <a:latin typeface="Georgia" panose="02040502050405020303" pitchFamily="18" charset="0"/>
                      </a:endParaRPr>
                    </a:p>
                    <a:p>
                      <a:r>
                        <a:rPr lang="nb-NO" sz="1400" dirty="0">
                          <a:latin typeface="Georgia" panose="02040502050405020303" pitchFamily="18" charset="0"/>
                        </a:rPr>
                        <a:t>Malakoff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SSP/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8A32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Elektro og datateknologi/Helse- og oppvekstfag/Informasjonsteknologi og medieproduksjon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endParaRPr kumimoji="0" lang="nb-NO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8A32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SSP/Kunst, design, arkitektur/ Musikk, dans og drama/Idrettsfag/ 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8A32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Informasjonsteknologi og medieproduksjon/Restaurant- og matfag/Salg, service og reiseliv/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endParaRPr kumimoji="0" lang="nb-NO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8A32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9921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SSP/</a:t>
                      </a:r>
                      <a:r>
                        <a:rPr kumimoji="0" lang="nb-N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8A32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Bygg- og anleggsteknikk/Elektro og datateknologi/Helse- og oppvekstfag/Teknologi- og industrifag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095370"/>
                  </a:ext>
                </a:extLst>
              </a:tr>
            </a:tbl>
          </a:graphicData>
        </a:graphic>
      </p:graphicFrame>
      <p:sp>
        <p:nvSpPr>
          <p:cNvPr id="3" name="Ellipse 2"/>
          <p:cNvSpPr/>
          <p:nvPr/>
        </p:nvSpPr>
        <p:spPr>
          <a:xfrm>
            <a:off x="1207363" y="352035"/>
            <a:ext cx="954776" cy="835269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F70B585-E188-4E0F-B344-3EB422BC8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419" y="987425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Skolenes geografiske plassering i vår region</a:t>
            </a:r>
          </a:p>
        </p:txBody>
      </p:sp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557338"/>
            <a:ext cx="774858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Sylinder 1"/>
          <p:cNvSpPr txBox="1"/>
          <p:nvPr/>
        </p:nvSpPr>
        <p:spPr>
          <a:xfrm>
            <a:off x="3535984" y="2054088"/>
            <a:ext cx="203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Nesodden VGS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4286528" y="2613883"/>
            <a:ext cx="203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Roald Amundsen VGS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4388334" y="3224135"/>
            <a:ext cx="203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Ski VGS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4652411" y="3521972"/>
            <a:ext cx="203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Drømtorp VGS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2428117" y="3724788"/>
            <a:ext cx="1135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Frogn VGS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4197147" y="4065272"/>
            <a:ext cx="203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Ås VGS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3990980" y="4722911"/>
            <a:ext cx="2039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tx2"/>
                </a:solidFill>
              </a:rPr>
              <a:t>Vestby VGS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34" y="3805651"/>
            <a:ext cx="139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11" y="3602835"/>
            <a:ext cx="139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3474870"/>
            <a:ext cx="139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14" y="2694746"/>
            <a:ext cx="139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640" y="2134951"/>
            <a:ext cx="139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2922020" y="1372672"/>
            <a:ext cx="15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68A321"/>
                </a:solidFill>
              </a:rPr>
              <a:t>OSLO</a:t>
            </a:r>
            <a:r>
              <a:rPr lang="nb-NO" b="1" dirty="0">
                <a:solidFill>
                  <a:srgbClr val="68A321"/>
                </a:solidFill>
              </a:rPr>
              <a:t> ↑ </a:t>
            </a:r>
          </a:p>
        </p:txBody>
      </p:sp>
      <p:sp>
        <p:nvSpPr>
          <p:cNvPr id="19" name="TekstSylinder 18"/>
          <p:cNvSpPr txBox="1"/>
          <p:nvPr/>
        </p:nvSpPr>
        <p:spPr>
          <a:xfrm>
            <a:off x="2400115" y="5995955"/>
            <a:ext cx="15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68A321"/>
                </a:solidFill>
              </a:rPr>
              <a:t>MOSS</a:t>
            </a:r>
            <a:r>
              <a:rPr lang="nb-NO" b="1" dirty="0">
                <a:solidFill>
                  <a:srgbClr val="68A321"/>
                </a:solidFill>
              </a:rPr>
              <a:t> ↓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4146135"/>
            <a:ext cx="1397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ihåndsform 5"/>
          <p:cNvSpPr/>
          <p:nvPr/>
        </p:nvSpPr>
        <p:spPr>
          <a:xfrm>
            <a:off x="4141470" y="2407920"/>
            <a:ext cx="255270" cy="824031"/>
          </a:xfrm>
          <a:custGeom>
            <a:avLst/>
            <a:gdLst>
              <a:gd name="connsiteX0" fmla="*/ 0 w 255270"/>
              <a:gd name="connsiteY0" fmla="*/ 0 h 824031"/>
              <a:gd name="connsiteX1" fmla="*/ 3810 w 255270"/>
              <a:gd name="connsiteY1" fmla="*/ 99060 h 824031"/>
              <a:gd name="connsiteX2" fmla="*/ 19050 w 255270"/>
              <a:gd name="connsiteY2" fmla="*/ 121920 h 824031"/>
              <a:gd name="connsiteX3" fmla="*/ 26670 w 255270"/>
              <a:gd name="connsiteY3" fmla="*/ 144780 h 824031"/>
              <a:gd name="connsiteX4" fmla="*/ 38100 w 255270"/>
              <a:gd name="connsiteY4" fmla="*/ 167640 h 824031"/>
              <a:gd name="connsiteX5" fmla="*/ 45720 w 255270"/>
              <a:gd name="connsiteY5" fmla="*/ 190500 h 824031"/>
              <a:gd name="connsiteX6" fmla="*/ 49530 w 255270"/>
              <a:gd name="connsiteY6" fmla="*/ 201930 h 824031"/>
              <a:gd name="connsiteX7" fmla="*/ 45720 w 255270"/>
              <a:gd name="connsiteY7" fmla="*/ 259080 h 824031"/>
              <a:gd name="connsiteX8" fmla="*/ 38100 w 255270"/>
              <a:gd name="connsiteY8" fmla="*/ 281940 h 824031"/>
              <a:gd name="connsiteX9" fmla="*/ 34290 w 255270"/>
              <a:gd name="connsiteY9" fmla="*/ 293370 h 824031"/>
              <a:gd name="connsiteX10" fmla="*/ 22860 w 255270"/>
              <a:gd name="connsiteY10" fmla="*/ 327660 h 824031"/>
              <a:gd name="connsiteX11" fmla="*/ 19050 w 255270"/>
              <a:gd name="connsiteY11" fmla="*/ 339090 h 824031"/>
              <a:gd name="connsiteX12" fmla="*/ 22860 w 255270"/>
              <a:gd name="connsiteY12" fmla="*/ 369570 h 824031"/>
              <a:gd name="connsiteX13" fmla="*/ 26670 w 255270"/>
              <a:gd name="connsiteY13" fmla="*/ 381000 h 824031"/>
              <a:gd name="connsiteX14" fmla="*/ 34290 w 255270"/>
              <a:gd name="connsiteY14" fmla="*/ 407670 h 824031"/>
              <a:gd name="connsiteX15" fmla="*/ 45720 w 255270"/>
              <a:gd name="connsiteY15" fmla="*/ 457200 h 824031"/>
              <a:gd name="connsiteX16" fmla="*/ 57150 w 255270"/>
              <a:gd name="connsiteY16" fmla="*/ 480060 h 824031"/>
              <a:gd name="connsiteX17" fmla="*/ 64770 w 255270"/>
              <a:gd name="connsiteY17" fmla="*/ 491490 h 824031"/>
              <a:gd name="connsiteX18" fmla="*/ 72390 w 255270"/>
              <a:gd name="connsiteY18" fmla="*/ 514350 h 824031"/>
              <a:gd name="connsiteX19" fmla="*/ 76200 w 255270"/>
              <a:gd name="connsiteY19" fmla="*/ 525780 h 824031"/>
              <a:gd name="connsiteX20" fmla="*/ 80010 w 255270"/>
              <a:gd name="connsiteY20" fmla="*/ 537210 h 824031"/>
              <a:gd name="connsiteX21" fmla="*/ 87630 w 255270"/>
              <a:gd name="connsiteY21" fmla="*/ 548640 h 824031"/>
              <a:gd name="connsiteX22" fmla="*/ 95250 w 255270"/>
              <a:gd name="connsiteY22" fmla="*/ 571500 h 824031"/>
              <a:gd name="connsiteX23" fmla="*/ 102870 w 255270"/>
              <a:gd name="connsiteY23" fmla="*/ 594360 h 824031"/>
              <a:gd name="connsiteX24" fmla="*/ 106680 w 255270"/>
              <a:gd name="connsiteY24" fmla="*/ 605790 h 824031"/>
              <a:gd name="connsiteX25" fmla="*/ 118110 w 255270"/>
              <a:gd name="connsiteY25" fmla="*/ 613410 h 824031"/>
              <a:gd name="connsiteX26" fmla="*/ 129540 w 255270"/>
              <a:gd name="connsiteY26" fmla="*/ 636270 h 824031"/>
              <a:gd name="connsiteX27" fmla="*/ 152400 w 255270"/>
              <a:gd name="connsiteY27" fmla="*/ 651510 h 824031"/>
              <a:gd name="connsiteX28" fmla="*/ 167640 w 255270"/>
              <a:gd name="connsiteY28" fmla="*/ 674370 h 824031"/>
              <a:gd name="connsiteX29" fmla="*/ 171450 w 255270"/>
              <a:gd name="connsiteY29" fmla="*/ 685800 h 824031"/>
              <a:gd name="connsiteX30" fmla="*/ 179070 w 255270"/>
              <a:gd name="connsiteY30" fmla="*/ 697230 h 824031"/>
              <a:gd name="connsiteX31" fmla="*/ 190500 w 255270"/>
              <a:gd name="connsiteY31" fmla="*/ 701040 h 824031"/>
              <a:gd name="connsiteX32" fmla="*/ 220980 w 255270"/>
              <a:gd name="connsiteY32" fmla="*/ 720090 h 824031"/>
              <a:gd name="connsiteX33" fmla="*/ 232410 w 255270"/>
              <a:gd name="connsiteY33" fmla="*/ 723900 h 824031"/>
              <a:gd name="connsiteX34" fmla="*/ 251460 w 255270"/>
              <a:gd name="connsiteY34" fmla="*/ 758190 h 824031"/>
              <a:gd name="connsiteX35" fmla="*/ 255270 w 255270"/>
              <a:gd name="connsiteY35" fmla="*/ 777240 h 824031"/>
              <a:gd name="connsiteX36" fmla="*/ 251460 w 255270"/>
              <a:gd name="connsiteY36" fmla="*/ 811530 h 824031"/>
              <a:gd name="connsiteX37" fmla="*/ 247650 w 255270"/>
              <a:gd name="connsiteY37" fmla="*/ 822960 h 824031"/>
              <a:gd name="connsiteX38" fmla="*/ 255270 w 255270"/>
              <a:gd name="connsiteY38" fmla="*/ 822960 h 82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5270" h="824031">
                <a:moveTo>
                  <a:pt x="0" y="0"/>
                </a:moveTo>
                <a:cubicBezTo>
                  <a:pt x="1270" y="33020"/>
                  <a:pt x="-1291" y="66412"/>
                  <a:pt x="3810" y="99060"/>
                </a:cubicBezTo>
                <a:cubicBezTo>
                  <a:pt x="5224" y="108108"/>
                  <a:pt x="16154" y="113232"/>
                  <a:pt x="19050" y="121920"/>
                </a:cubicBezTo>
                <a:lnTo>
                  <a:pt x="26670" y="144780"/>
                </a:lnTo>
                <a:cubicBezTo>
                  <a:pt x="40565" y="186465"/>
                  <a:pt x="18405" y="123325"/>
                  <a:pt x="38100" y="167640"/>
                </a:cubicBezTo>
                <a:cubicBezTo>
                  <a:pt x="41362" y="174980"/>
                  <a:pt x="43180" y="182880"/>
                  <a:pt x="45720" y="190500"/>
                </a:cubicBezTo>
                <a:lnTo>
                  <a:pt x="49530" y="201930"/>
                </a:lnTo>
                <a:cubicBezTo>
                  <a:pt x="48260" y="220980"/>
                  <a:pt x="48420" y="240180"/>
                  <a:pt x="45720" y="259080"/>
                </a:cubicBezTo>
                <a:cubicBezTo>
                  <a:pt x="44584" y="267031"/>
                  <a:pt x="40640" y="274320"/>
                  <a:pt x="38100" y="281940"/>
                </a:cubicBezTo>
                <a:lnTo>
                  <a:pt x="34290" y="293370"/>
                </a:lnTo>
                <a:lnTo>
                  <a:pt x="22860" y="327660"/>
                </a:lnTo>
                <a:lnTo>
                  <a:pt x="19050" y="339090"/>
                </a:lnTo>
                <a:cubicBezTo>
                  <a:pt x="20320" y="349250"/>
                  <a:pt x="21028" y="359496"/>
                  <a:pt x="22860" y="369570"/>
                </a:cubicBezTo>
                <a:cubicBezTo>
                  <a:pt x="23578" y="373521"/>
                  <a:pt x="25567" y="377138"/>
                  <a:pt x="26670" y="381000"/>
                </a:cubicBezTo>
                <a:cubicBezTo>
                  <a:pt x="36238" y="414488"/>
                  <a:pt x="25155" y="380265"/>
                  <a:pt x="34290" y="407670"/>
                </a:cubicBezTo>
                <a:cubicBezTo>
                  <a:pt x="36047" y="419966"/>
                  <a:pt x="38113" y="445789"/>
                  <a:pt x="45720" y="457200"/>
                </a:cubicBezTo>
                <a:cubicBezTo>
                  <a:pt x="67558" y="489957"/>
                  <a:pt x="41376" y="448512"/>
                  <a:pt x="57150" y="480060"/>
                </a:cubicBezTo>
                <a:cubicBezTo>
                  <a:pt x="59198" y="484156"/>
                  <a:pt x="62910" y="487306"/>
                  <a:pt x="64770" y="491490"/>
                </a:cubicBezTo>
                <a:cubicBezTo>
                  <a:pt x="68032" y="498830"/>
                  <a:pt x="69850" y="506730"/>
                  <a:pt x="72390" y="514350"/>
                </a:cubicBezTo>
                <a:lnTo>
                  <a:pt x="76200" y="525780"/>
                </a:lnTo>
                <a:cubicBezTo>
                  <a:pt x="77470" y="529590"/>
                  <a:pt x="77782" y="533868"/>
                  <a:pt x="80010" y="537210"/>
                </a:cubicBezTo>
                <a:cubicBezTo>
                  <a:pt x="82550" y="541020"/>
                  <a:pt x="85770" y="544456"/>
                  <a:pt x="87630" y="548640"/>
                </a:cubicBezTo>
                <a:cubicBezTo>
                  <a:pt x="90892" y="555980"/>
                  <a:pt x="92710" y="563880"/>
                  <a:pt x="95250" y="571500"/>
                </a:cubicBezTo>
                <a:lnTo>
                  <a:pt x="102870" y="594360"/>
                </a:lnTo>
                <a:cubicBezTo>
                  <a:pt x="104140" y="598170"/>
                  <a:pt x="103338" y="603562"/>
                  <a:pt x="106680" y="605790"/>
                </a:cubicBezTo>
                <a:lnTo>
                  <a:pt x="118110" y="613410"/>
                </a:lnTo>
                <a:cubicBezTo>
                  <a:pt x="120828" y="621563"/>
                  <a:pt x="122589" y="630188"/>
                  <a:pt x="129540" y="636270"/>
                </a:cubicBezTo>
                <a:cubicBezTo>
                  <a:pt x="136432" y="642301"/>
                  <a:pt x="152400" y="651510"/>
                  <a:pt x="152400" y="651510"/>
                </a:cubicBezTo>
                <a:cubicBezTo>
                  <a:pt x="157480" y="659130"/>
                  <a:pt x="164744" y="665682"/>
                  <a:pt x="167640" y="674370"/>
                </a:cubicBezTo>
                <a:cubicBezTo>
                  <a:pt x="168910" y="678180"/>
                  <a:pt x="169654" y="682208"/>
                  <a:pt x="171450" y="685800"/>
                </a:cubicBezTo>
                <a:cubicBezTo>
                  <a:pt x="173498" y="689896"/>
                  <a:pt x="175494" y="694369"/>
                  <a:pt x="179070" y="697230"/>
                </a:cubicBezTo>
                <a:cubicBezTo>
                  <a:pt x="182206" y="699739"/>
                  <a:pt x="186690" y="699770"/>
                  <a:pt x="190500" y="701040"/>
                </a:cubicBezTo>
                <a:cubicBezTo>
                  <a:pt x="202575" y="719153"/>
                  <a:pt x="193776" y="711022"/>
                  <a:pt x="220980" y="720090"/>
                </a:cubicBezTo>
                <a:lnTo>
                  <a:pt x="232410" y="723900"/>
                </a:lnTo>
                <a:cubicBezTo>
                  <a:pt x="243761" y="740926"/>
                  <a:pt x="247436" y="742095"/>
                  <a:pt x="251460" y="758190"/>
                </a:cubicBezTo>
                <a:cubicBezTo>
                  <a:pt x="253031" y="764472"/>
                  <a:pt x="254000" y="770890"/>
                  <a:pt x="255270" y="777240"/>
                </a:cubicBezTo>
                <a:cubicBezTo>
                  <a:pt x="254000" y="788670"/>
                  <a:pt x="253351" y="800186"/>
                  <a:pt x="251460" y="811530"/>
                </a:cubicBezTo>
                <a:cubicBezTo>
                  <a:pt x="250800" y="815491"/>
                  <a:pt x="246380" y="819150"/>
                  <a:pt x="247650" y="822960"/>
                </a:cubicBezTo>
                <a:cubicBezTo>
                  <a:pt x="248453" y="825370"/>
                  <a:pt x="252730" y="822960"/>
                  <a:pt x="255270" y="822960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 6"/>
          <p:cNvSpPr/>
          <p:nvPr/>
        </p:nvSpPr>
        <p:spPr>
          <a:xfrm>
            <a:off x="4156710" y="3204210"/>
            <a:ext cx="259474" cy="998220"/>
          </a:xfrm>
          <a:custGeom>
            <a:avLst/>
            <a:gdLst>
              <a:gd name="connsiteX0" fmla="*/ 236220 w 259474"/>
              <a:gd name="connsiteY0" fmla="*/ 0 h 998220"/>
              <a:gd name="connsiteX1" fmla="*/ 236220 w 259474"/>
              <a:gd name="connsiteY1" fmla="*/ 160020 h 998220"/>
              <a:gd name="connsiteX2" fmla="*/ 251460 w 259474"/>
              <a:gd name="connsiteY2" fmla="*/ 182880 h 998220"/>
              <a:gd name="connsiteX3" fmla="*/ 255270 w 259474"/>
              <a:gd name="connsiteY3" fmla="*/ 194310 h 998220"/>
              <a:gd name="connsiteX4" fmla="*/ 255270 w 259474"/>
              <a:gd name="connsiteY4" fmla="*/ 259080 h 998220"/>
              <a:gd name="connsiteX5" fmla="*/ 247650 w 259474"/>
              <a:gd name="connsiteY5" fmla="*/ 270510 h 998220"/>
              <a:gd name="connsiteX6" fmla="*/ 232410 w 259474"/>
              <a:gd name="connsiteY6" fmla="*/ 304800 h 998220"/>
              <a:gd name="connsiteX7" fmla="*/ 228600 w 259474"/>
              <a:gd name="connsiteY7" fmla="*/ 327660 h 998220"/>
              <a:gd name="connsiteX8" fmla="*/ 224790 w 259474"/>
              <a:gd name="connsiteY8" fmla="*/ 384810 h 998220"/>
              <a:gd name="connsiteX9" fmla="*/ 220980 w 259474"/>
              <a:gd name="connsiteY9" fmla="*/ 396240 h 998220"/>
              <a:gd name="connsiteX10" fmla="*/ 209550 w 259474"/>
              <a:gd name="connsiteY10" fmla="*/ 434340 h 998220"/>
              <a:gd name="connsiteX11" fmla="*/ 194310 w 259474"/>
              <a:gd name="connsiteY11" fmla="*/ 457200 h 998220"/>
              <a:gd name="connsiteX12" fmla="*/ 190500 w 259474"/>
              <a:gd name="connsiteY12" fmla="*/ 468630 h 998220"/>
              <a:gd name="connsiteX13" fmla="*/ 179070 w 259474"/>
              <a:gd name="connsiteY13" fmla="*/ 480060 h 998220"/>
              <a:gd name="connsiteX14" fmla="*/ 171450 w 259474"/>
              <a:gd name="connsiteY14" fmla="*/ 491490 h 998220"/>
              <a:gd name="connsiteX15" fmla="*/ 167640 w 259474"/>
              <a:gd name="connsiteY15" fmla="*/ 502920 h 998220"/>
              <a:gd name="connsiteX16" fmla="*/ 156210 w 259474"/>
              <a:gd name="connsiteY16" fmla="*/ 510540 h 998220"/>
              <a:gd name="connsiteX17" fmla="*/ 152400 w 259474"/>
              <a:gd name="connsiteY17" fmla="*/ 521970 h 998220"/>
              <a:gd name="connsiteX18" fmla="*/ 114300 w 259474"/>
              <a:gd name="connsiteY18" fmla="*/ 567690 h 998220"/>
              <a:gd name="connsiteX19" fmla="*/ 102870 w 259474"/>
              <a:gd name="connsiteY19" fmla="*/ 579120 h 998220"/>
              <a:gd name="connsiteX20" fmla="*/ 99060 w 259474"/>
              <a:gd name="connsiteY20" fmla="*/ 590550 h 998220"/>
              <a:gd name="connsiteX21" fmla="*/ 72390 w 259474"/>
              <a:gd name="connsiteY21" fmla="*/ 628650 h 998220"/>
              <a:gd name="connsiteX22" fmla="*/ 53340 w 259474"/>
              <a:gd name="connsiteY22" fmla="*/ 651510 h 998220"/>
              <a:gd name="connsiteX23" fmla="*/ 41910 w 259474"/>
              <a:gd name="connsiteY23" fmla="*/ 674370 h 998220"/>
              <a:gd name="connsiteX24" fmla="*/ 38100 w 259474"/>
              <a:gd name="connsiteY24" fmla="*/ 685800 h 998220"/>
              <a:gd name="connsiteX25" fmla="*/ 26670 w 259474"/>
              <a:gd name="connsiteY25" fmla="*/ 708660 h 998220"/>
              <a:gd name="connsiteX26" fmla="*/ 15240 w 259474"/>
              <a:gd name="connsiteY26" fmla="*/ 762000 h 998220"/>
              <a:gd name="connsiteX27" fmla="*/ 7620 w 259474"/>
              <a:gd name="connsiteY27" fmla="*/ 784860 h 998220"/>
              <a:gd name="connsiteX28" fmla="*/ 3810 w 259474"/>
              <a:gd name="connsiteY28" fmla="*/ 796290 h 998220"/>
              <a:gd name="connsiteX29" fmla="*/ 0 w 259474"/>
              <a:gd name="connsiteY29" fmla="*/ 918210 h 998220"/>
              <a:gd name="connsiteX30" fmla="*/ 3810 w 259474"/>
              <a:gd name="connsiteY30" fmla="*/ 967740 h 998220"/>
              <a:gd name="connsiteX31" fmla="*/ 11430 w 259474"/>
              <a:gd name="connsiteY31" fmla="*/ 998220 h 998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474" h="998220">
                <a:moveTo>
                  <a:pt x="236220" y="0"/>
                </a:moveTo>
                <a:cubicBezTo>
                  <a:pt x="226602" y="67329"/>
                  <a:pt x="229775" y="34343"/>
                  <a:pt x="236220" y="160020"/>
                </a:cubicBezTo>
                <a:cubicBezTo>
                  <a:pt x="237091" y="177003"/>
                  <a:pt x="239214" y="174716"/>
                  <a:pt x="251460" y="182880"/>
                </a:cubicBezTo>
                <a:cubicBezTo>
                  <a:pt x="252730" y="186690"/>
                  <a:pt x="254399" y="190390"/>
                  <a:pt x="255270" y="194310"/>
                </a:cubicBezTo>
                <a:cubicBezTo>
                  <a:pt x="260671" y="218615"/>
                  <a:pt x="261078" y="231978"/>
                  <a:pt x="255270" y="259080"/>
                </a:cubicBezTo>
                <a:cubicBezTo>
                  <a:pt x="254311" y="263557"/>
                  <a:pt x="249510" y="266326"/>
                  <a:pt x="247650" y="270510"/>
                </a:cubicBezTo>
                <a:cubicBezTo>
                  <a:pt x="229514" y="311316"/>
                  <a:pt x="249655" y="278932"/>
                  <a:pt x="232410" y="304800"/>
                </a:cubicBezTo>
                <a:cubicBezTo>
                  <a:pt x="231140" y="312420"/>
                  <a:pt x="229332" y="319970"/>
                  <a:pt x="228600" y="327660"/>
                </a:cubicBezTo>
                <a:cubicBezTo>
                  <a:pt x="226790" y="346666"/>
                  <a:pt x="226898" y="365834"/>
                  <a:pt x="224790" y="384810"/>
                </a:cubicBezTo>
                <a:cubicBezTo>
                  <a:pt x="224346" y="388802"/>
                  <a:pt x="222083" y="392378"/>
                  <a:pt x="220980" y="396240"/>
                </a:cubicBezTo>
                <a:cubicBezTo>
                  <a:pt x="218318" y="405558"/>
                  <a:pt x="214077" y="427549"/>
                  <a:pt x="209550" y="434340"/>
                </a:cubicBezTo>
                <a:cubicBezTo>
                  <a:pt x="204470" y="441960"/>
                  <a:pt x="197206" y="448512"/>
                  <a:pt x="194310" y="457200"/>
                </a:cubicBezTo>
                <a:cubicBezTo>
                  <a:pt x="193040" y="461010"/>
                  <a:pt x="192728" y="465288"/>
                  <a:pt x="190500" y="468630"/>
                </a:cubicBezTo>
                <a:cubicBezTo>
                  <a:pt x="187511" y="473113"/>
                  <a:pt x="182519" y="475921"/>
                  <a:pt x="179070" y="480060"/>
                </a:cubicBezTo>
                <a:cubicBezTo>
                  <a:pt x="176139" y="483578"/>
                  <a:pt x="173498" y="487394"/>
                  <a:pt x="171450" y="491490"/>
                </a:cubicBezTo>
                <a:cubicBezTo>
                  <a:pt x="169654" y="495082"/>
                  <a:pt x="170149" y="499784"/>
                  <a:pt x="167640" y="502920"/>
                </a:cubicBezTo>
                <a:cubicBezTo>
                  <a:pt x="164779" y="506496"/>
                  <a:pt x="160020" y="508000"/>
                  <a:pt x="156210" y="510540"/>
                </a:cubicBezTo>
                <a:cubicBezTo>
                  <a:pt x="154940" y="514350"/>
                  <a:pt x="154350" y="518459"/>
                  <a:pt x="152400" y="521970"/>
                </a:cubicBezTo>
                <a:cubicBezTo>
                  <a:pt x="139139" y="545840"/>
                  <a:pt x="134273" y="547717"/>
                  <a:pt x="114300" y="567690"/>
                </a:cubicBezTo>
                <a:lnTo>
                  <a:pt x="102870" y="579120"/>
                </a:lnTo>
                <a:cubicBezTo>
                  <a:pt x="101600" y="582930"/>
                  <a:pt x="101010" y="587039"/>
                  <a:pt x="99060" y="590550"/>
                </a:cubicBezTo>
                <a:cubicBezTo>
                  <a:pt x="90301" y="606316"/>
                  <a:pt x="82379" y="614666"/>
                  <a:pt x="72390" y="628650"/>
                </a:cubicBezTo>
                <a:cubicBezTo>
                  <a:pt x="59129" y="647215"/>
                  <a:pt x="71129" y="633721"/>
                  <a:pt x="53340" y="651510"/>
                </a:cubicBezTo>
                <a:cubicBezTo>
                  <a:pt x="43763" y="680240"/>
                  <a:pt x="56682" y="644827"/>
                  <a:pt x="41910" y="674370"/>
                </a:cubicBezTo>
                <a:cubicBezTo>
                  <a:pt x="40114" y="677962"/>
                  <a:pt x="39896" y="682208"/>
                  <a:pt x="38100" y="685800"/>
                </a:cubicBezTo>
                <a:cubicBezTo>
                  <a:pt x="23328" y="715343"/>
                  <a:pt x="36247" y="679930"/>
                  <a:pt x="26670" y="708660"/>
                </a:cubicBezTo>
                <a:cubicBezTo>
                  <a:pt x="21864" y="747110"/>
                  <a:pt x="26098" y="729426"/>
                  <a:pt x="15240" y="762000"/>
                </a:cubicBezTo>
                <a:lnTo>
                  <a:pt x="7620" y="784860"/>
                </a:lnTo>
                <a:lnTo>
                  <a:pt x="3810" y="796290"/>
                </a:lnTo>
                <a:cubicBezTo>
                  <a:pt x="2540" y="836930"/>
                  <a:pt x="0" y="877550"/>
                  <a:pt x="0" y="918210"/>
                </a:cubicBezTo>
                <a:cubicBezTo>
                  <a:pt x="0" y="934769"/>
                  <a:pt x="758" y="951465"/>
                  <a:pt x="3810" y="967740"/>
                </a:cubicBezTo>
                <a:cubicBezTo>
                  <a:pt x="14952" y="1027166"/>
                  <a:pt x="11430" y="915360"/>
                  <a:pt x="11430" y="998220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rihåndsform 7"/>
          <p:cNvSpPr/>
          <p:nvPr/>
        </p:nvSpPr>
        <p:spPr>
          <a:xfrm>
            <a:off x="3676650" y="4156710"/>
            <a:ext cx="514350" cy="2034540"/>
          </a:xfrm>
          <a:custGeom>
            <a:avLst/>
            <a:gdLst>
              <a:gd name="connsiteX0" fmla="*/ 480060 w 514350"/>
              <a:gd name="connsiteY0" fmla="*/ 0 h 2034540"/>
              <a:gd name="connsiteX1" fmla="*/ 491490 w 514350"/>
              <a:gd name="connsiteY1" fmla="*/ 72390 h 2034540"/>
              <a:gd name="connsiteX2" fmla="*/ 502920 w 514350"/>
              <a:gd name="connsiteY2" fmla="*/ 80010 h 2034540"/>
              <a:gd name="connsiteX3" fmla="*/ 506730 w 514350"/>
              <a:gd name="connsiteY3" fmla="*/ 99060 h 2034540"/>
              <a:gd name="connsiteX4" fmla="*/ 510540 w 514350"/>
              <a:gd name="connsiteY4" fmla="*/ 110490 h 2034540"/>
              <a:gd name="connsiteX5" fmla="*/ 514350 w 514350"/>
              <a:gd name="connsiteY5" fmla="*/ 137160 h 2034540"/>
              <a:gd name="connsiteX6" fmla="*/ 510540 w 514350"/>
              <a:gd name="connsiteY6" fmla="*/ 190500 h 2034540"/>
              <a:gd name="connsiteX7" fmla="*/ 506730 w 514350"/>
              <a:gd name="connsiteY7" fmla="*/ 205740 h 2034540"/>
              <a:gd name="connsiteX8" fmla="*/ 499110 w 514350"/>
              <a:gd name="connsiteY8" fmla="*/ 262890 h 2034540"/>
              <a:gd name="connsiteX9" fmla="*/ 495300 w 514350"/>
              <a:gd name="connsiteY9" fmla="*/ 278130 h 2034540"/>
              <a:gd name="connsiteX10" fmla="*/ 491490 w 514350"/>
              <a:gd name="connsiteY10" fmla="*/ 297180 h 2034540"/>
              <a:gd name="connsiteX11" fmla="*/ 483870 w 514350"/>
              <a:gd name="connsiteY11" fmla="*/ 339090 h 2034540"/>
              <a:gd name="connsiteX12" fmla="*/ 468630 w 514350"/>
              <a:gd name="connsiteY12" fmla="*/ 373380 h 2034540"/>
              <a:gd name="connsiteX13" fmla="*/ 457200 w 514350"/>
              <a:gd name="connsiteY13" fmla="*/ 381000 h 2034540"/>
              <a:gd name="connsiteX14" fmla="*/ 453390 w 514350"/>
              <a:gd name="connsiteY14" fmla="*/ 392430 h 2034540"/>
              <a:gd name="connsiteX15" fmla="*/ 441960 w 514350"/>
              <a:gd name="connsiteY15" fmla="*/ 400050 h 2034540"/>
              <a:gd name="connsiteX16" fmla="*/ 430530 w 514350"/>
              <a:gd name="connsiteY16" fmla="*/ 411480 h 2034540"/>
              <a:gd name="connsiteX17" fmla="*/ 426720 w 514350"/>
              <a:gd name="connsiteY17" fmla="*/ 422910 h 2034540"/>
              <a:gd name="connsiteX18" fmla="*/ 415290 w 514350"/>
              <a:gd name="connsiteY18" fmla="*/ 430530 h 2034540"/>
              <a:gd name="connsiteX19" fmla="*/ 407670 w 514350"/>
              <a:gd name="connsiteY19" fmla="*/ 453390 h 2034540"/>
              <a:gd name="connsiteX20" fmla="*/ 403860 w 514350"/>
              <a:gd name="connsiteY20" fmla="*/ 464820 h 2034540"/>
              <a:gd name="connsiteX21" fmla="*/ 400050 w 514350"/>
              <a:gd name="connsiteY21" fmla="*/ 476250 h 2034540"/>
              <a:gd name="connsiteX22" fmla="*/ 392430 w 514350"/>
              <a:gd name="connsiteY22" fmla="*/ 529590 h 2034540"/>
              <a:gd name="connsiteX23" fmla="*/ 377190 w 514350"/>
              <a:gd name="connsiteY23" fmla="*/ 563880 h 2034540"/>
              <a:gd name="connsiteX24" fmla="*/ 369570 w 514350"/>
              <a:gd name="connsiteY24" fmla="*/ 586740 h 2034540"/>
              <a:gd name="connsiteX25" fmla="*/ 365760 w 514350"/>
              <a:gd name="connsiteY25" fmla="*/ 598170 h 2034540"/>
              <a:gd name="connsiteX26" fmla="*/ 361950 w 514350"/>
              <a:gd name="connsiteY26" fmla="*/ 609600 h 2034540"/>
              <a:gd name="connsiteX27" fmla="*/ 339090 w 514350"/>
              <a:gd name="connsiteY27" fmla="*/ 628650 h 2034540"/>
              <a:gd name="connsiteX28" fmla="*/ 316230 w 514350"/>
              <a:gd name="connsiteY28" fmla="*/ 643890 h 2034540"/>
              <a:gd name="connsiteX29" fmla="*/ 308610 w 514350"/>
              <a:gd name="connsiteY29" fmla="*/ 655320 h 2034540"/>
              <a:gd name="connsiteX30" fmla="*/ 297180 w 514350"/>
              <a:gd name="connsiteY30" fmla="*/ 659130 h 2034540"/>
              <a:gd name="connsiteX31" fmla="*/ 281940 w 514350"/>
              <a:gd name="connsiteY31" fmla="*/ 681990 h 2034540"/>
              <a:gd name="connsiteX32" fmla="*/ 278130 w 514350"/>
              <a:gd name="connsiteY32" fmla="*/ 693420 h 2034540"/>
              <a:gd name="connsiteX33" fmla="*/ 255270 w 514350"/>
              <a:gd name="connsiteY33" fmla="*/ 716280 h 2034540"/>
              <a:gd name="connsiteX34" fmla="*/ 243840 w 514350"/>
              <a:gd name="connsiteY34" fmla="*/ 727710 h 2034540"/>
              <a:gd name="connsiteX35" fmla="*/ 236220 w 514350"/>
              <a:gd name="connsiteY35" fmla="*/ 739140 h 2034540"/>
              <a:gd name="connsiteX36" fmla="*/ 224790 w 514350"/>
              <a:gd name="connsiteY36" fmla="*/ 746760 h 2034540"/>
              <a:gd name="connsiteX37" fmla="*/ 209550 w 514350"/>
              <a:gd name="connsiteY37" fmla="*/ 769620 h 2034540"/>
              <a:gd name="connsiteX38" fmla="*/ 201930 w 514350"/>
              <a:gd name="connsiteY38" fmla="*/ 781050 h 2034540"/>
              <a:gd name="connsiteX39" fmla="*/ 205740 w 514350"/>
              <a:gd name="connsiteY39" fmla="*/ 826770 h 2034540"/>
              <a:gd name="connsiteX40" fmla="*/ 201930 w 514350"/>
              <a:gd name="connsiteY40" fmla="*/ 906780 h 2034540"/>
              <a:gd name="connsiteX41" fmla="*/ 198120 w 514350"/>
              <a:gd name="connsiteY41" fmla="*/ 918210 h 2034540"/>
              <a:gd name="connsiteX42" fmla="*/ 186690 w 514350"/>
              <a:gd name="connsiteY42" fmla="*/ 925830 h 2034540"/>
              <a:gd name="connsiteX43" fmla="*/ 175260 w 514350"/>
              <a:gd name="connsiteY43" fmla="*/ 948690 h 2034540"/>
              <a:gd name="connsiteX44" fmla="*/ 167640 w 514350"/>
              <a:gd name="connsiteY44" fmla="*/ 971550 h 2034540"/>
              <a:gd name="connsiteX45" fmla="*/ 152400 w 514350"/>
              <a:gd name="connsiteY45" fmla="*/ 994410 h 2034540"/>
              <a:gd name="connsiteX46" fmla="*/ 140970 w 514350"/>
              <a:gd name="connsiteY46" fmla="*/ 1032510 h 2034540"/>
              <a:gd name="connsiteX47" fmla="*/ 133350 w 514350"/>
              <a:gd name="connsiteY47" fmla="*/ 1070610 h 2034540"/>
              <a:gd name="connsiteX48" fmla="*/ 125730 w 514350"/>
              <a:gd name="connsiteY48" fmla="*/ 1158240 h 2034540"/>
              <a:gd name="connsiteX49" fmla="*/ 121920 w 514350"/>
              <a:gd name="connsiteY49" fmla="*/ 1169670 h 2034540"/>
              <a:gd name="connsiteX50" fmla="*/ 133350 w 514350"/>
              <a:gd name="connsiteY50" fmla="*/ 1280160 h 2034540"/>
              <a:gd name="connsiteX51" fmla="*/ 137160 w 514350"/>
              <a:gd name="connsiteY51" fmla="*/ 1325880 h 2034540"/>
              <a:gd name="connsiteX52" fmla="*/ 140970 w 514350"/>
              <a:gd name="connsiteY52" fmla="*/ 1386840 h 2034540"/>
              <a:gd name="connsiteX53" fmla="*/ 144780 w 514350"/>
              <a:gd name="connsiteY53" fmla="*/ 1405890 h 2034540"/>
              <a:gd name="connsiteX54" fmla="*/ 148590 w 514350"/>
              <a:gd name="connsiteY54" fmla="*/ 1436370 h 2034540"/>
              <a:gd name="connsiteX55" fmla="*/ 152400 w 514350"/>
              <a:gd name="connsiteY55" fmla="*/ 1447800 h 2034540"/>
              <a:gd name="connsiteX56" fmla="*/ 156210 w 514350"/>
              <a:gd name="connsiteY56" fmla="*/ 1463040 h 2034540"/>
              <a:gd name="connsiteX57" fmla="*/ 163830 w 514350"/>
              <a:gd name="connsiteY57" fmla="*/ 1485900 h 2034540"/>
              <a:gd name="connsiteX58" fmla="*/ 167640 w 514350"/>
              <a:gd name="connsiteY58" fmla="*/ 1508760 h 2034540"/>
              <a:gd name="connsiteX59" fmla="*/ 171450 w 514350"/>
              <a:gd name="connsiteY59" fmla="*/ 1527810 h 2034540"/>
              <a:gd name="connsiteX60" fmla="*/ 179070 w 514350"/>
              <a:gd name="connsiteY60" fmla="*/ 1550670 h 2034540"/>
              <a:gd name="connsiteX61" fmla="*/ 182880 w 514350"/>
              <a:gd name="connsiteY61" fmla="*/ 1615440 h 2034540"/>
              <a:gd name="connsiteX62" fmla="*/ 186690 w 514350"/>
              <a:gd name="connsiteY62" fmla="*/ 1645920 h 2034540"/>
              <a:gd name="connsiteX63" fmla="*/ 179070 w 514350"/>
              <a:gd name="connsiteY63" fmla="*/ 1657350 h 2034540"/>
              <a:gd name="connsiteX64" fmla="*/ 152400 w 514350"/>
              <a:gd name="connsiteY64" fmla="*/ 1672590 h 2034540"/>
              <a:gd name="connsiteX65" fmla="*/ 133350 w 514350"/>
              <a:gd name="connsiteY65" fmla="*/ 1695450 h 2034540"/>
              <a:gd name="connsiteX66" fmla="*/ 125730 w 514350"/>
              <a:gd name="connsiteY66" fmla="*/ 1706880 h 2034540"/>
              <a:gd name="connsiteX67" fmla="*/ 99060 w 514350"/>
              <a:gd name="connsiteY67" fmla="*/ 1741170 h 2034540"/>
              <a:gd name="connsiteX68" fmla="*/ 91440 w 514350"/>
              <a:gd name="connsiteY68" fmla="*/ 1764030 h 2034540"/>
              <a:gd name="connsiteX69" fmla="*/ 87630 w 514350"/>
              <a:gd name="connsiteY69" fmla="*/ 1775460 h 2034540"/>
              <a:gd name="connsiteX70" fmla="*/ 83820 w 514350"/>
              <a:gd name="connsiteY70" fmla="*/ 1790700 h 2034540"/>
              <a:gd name="connsiteX71" fmla="*/ 80010 w 514350"/>
              <a:gd name="connsiteY71" fmla="*/ 1809750 h 2034540"/>
              <a:gd name="connsiteX72" fmla="*/ 76200 w 514350"/>
              <a:gd name="connsiteY72" fmla="*/ 1847850 h 2034540"/>
              <a:gd name="connsiteX73" fmla="*/ 68580 w 514350"/>
              <a:gd name="connsiteY73" fmla="*/ 1870710 h 2034540"/>
              <a:gd name="connsiteX74" fmla="*/ 64770 w 514350"/>
              <a:gd name="connsiteY74" fmla="*/ 1882140 h 2034540"/>
              <a:gd name="connsiteX75" fmla="*/ 60960 w 514350"/>
              <a:gd name="connsiteY75" fmla="*/ 1893570 h 2034540"/>
              <a:gd name="connsiteX76" fmla="*/ 53340 w 514350"/>
              <a:gd name="connsiteY76" fmla="*/ 1905000 h 2034540"/>
              <a:gd name="connsiteX77" fmla="*/ 45720 w 514350"/>
              <a:gd name="connsiteY77" fmla="*/ 1946910 h 2034540"/>
              <a:gd name="connsiteX78" fmla="*/ 38100 w 514350"/>
              <a:gd name="connsiteY78" fmla="*/ 1973580 h 2034540"/>
              <a:gd name="connsiteX79" fmla="*/ 30480 w 514350"/>
              <a:gd name="connsiteY79" fmla="*/ 1985010 h 2034540"/>
              <a:gd name="connsiteX80" fmla="*/ 26670 w 514350"/>
              <a:gd name="connsiteY80" fmla="*/ 1996440 h 2034540"/>
              <a:gd name="connsiteX81" fmla="*/ 19050 w 514350"/>
              <a:gd name="connsiteY81" fmla="*/ 2007870 h 2034540"/>
              <a:gd name="connsiteX82" fmla="*/ 7620 w 514350"/>
              <a:gd name="connsiteY82" fmla="*/ 2030730 h 2034540"/>
              <a:gd name="connsiteX83" fmla="*/ 0 w 514350"/>
              <a:gd name="connsiteY83" fmla="*/ 2034540 h 20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14350" h="2034540">
                <a:moveTo>
                  <a:pt x="480060" y="0"/>
                </a:moveTo>
                <a:cubicBezTo>
                  <a:pt x="481352" y="20680"/>
                  <a:pt x="473207" y="54107"/>
                  <a:pt x="491490" y="72390"/>
                </a:cubicBezTo>
                <a:cubicBezTo>
                  <a:pt x="494728" y="75628"/>
                  <a:pt x="499110" y="77470"/>
                  <a:pt x="502920" y="80010"/>
                </a:cubicBezTo>
                <a:cubicBezTo>
                  <a:pt x="504190" y="86360"/>
                  <a:pt x="505159" y="92778"/>
                  <a:pt x="506730" y="99060"/>
                </a:cubicBezTo>
                <a:cubicBezTo>
                  <a:pt x="507704" y="102956"/>
                  <a:pt x="509752" y="106552"/>
                  <a:pt x="510540" y="110490"/>
                </a:cubicBezTo>
                <a:cubicBezTo>
                  <a:pt x="512301" y="119296"/>
                  <a:pt x="513080" y="128270"/>
                  <a:pt x="514350" y="137160"/>
                </a:cubicBezTo>
                <a:cubicBezTo>
                  <a:pt x="513080" y="154940"/>
                  <a:pt x="512508" y="172784"/>
                  <a:pt x="510540" y="190500"/>
                </a:cubicBezTo>
                <a:cubicBezTo>
                  <a:pt x="509962" y="195704"/>
                  <a:pt x="507667" y="200588"/>
                  <a:pt x="506730" y="205740"/>
                </a:cubicBezTo>
                <a:cubicBezTo>
                  <a:pt x="499972" y="242909"/>
                  <a:pt x="505744" y="223085"/>
                  <a:pt x="499110" y="262890"/>
                </a:cubicBezTo>
                <a:cubicBezTo>
                  <a:pt x="498249" y="268055"/>
                  <a:pt x="496436" y="273018"/>
                  <a:pt x="495300" y="278130"/>
                </a:cubicBezTo>
                <a:cubicBezTo>
                  <a:pt x="493895" y="284452"/>
                  <a:pt x="492555" y="290792"/>
                  <a:pt x="491490" y="297180"/>
                </a:cubicBezTo>
                <a:cubicBezTo>
                  <a:pt x="487800" y="319318"/>
                  <a:pt x="489356" y="320803"/>
                  <a:pt x="483870" y="339090"/>
                </a:cubicBezTo>
                <a:cubicBezTo>
                  <a:pt x="480636" y="349869"/>
                  <a:pt x="477379" y="364631"/>
                  <a:pt x="468630" y="373380"/>
                </a:cubicBezTo>
                <a:cubicBezTo>
                  <a:pt x="465392" y="376618"/>
                  <a:pt x="461010" y="378460"/>
                  <a:pt x="457200" y="381000"/>
                </a:cubicBezTo>
                <a:cubicBezTo>
                  <a:pt x="455930" y="384810"/>
                  <a:pt x="455899" y="389294"/>
                  <a:pt x="453390" y="392430"/>
                </a:cubicBezTo>
                <a:cubicBezTo>
                  <a:pt x="450529" y="396006"/>
                  <a:pt x="445478" y="397119"/>
                  <a:pt x="441960" y="400050"/>
                </a:cubicBezTo>
                <a:cubicBezTo>
                  <a:pt x="437821" y="403499"/>
                  <a:pt x="434340" y="407670"/>
                  <a:pt x="430530" y="411480"/>
                </a:cubicBezTo>
                <a:cubicBezTo>
                  <a:pt x="429260" y="415290"/>
                  <a:pt x="429229" y="419774"/>
                  <a:pt x="426720" y="422910"/>
                </a:cubicBezTo>
                <a:cubicBezTo>
                  <a:pt x="423859" y="426486"/>
                  <a:pt x="417717" y="426647"/>
                  <a:pt x="415290" y="430530"/>
                </a:cubicBezTo>
                <a:cubicBezTo>
                  <a:pt x="411033" y="437341"/>
                  <a:pt x="410210" y="445770"/>
                  <a:pt x="407670" y="453390"/>
                </a:cubicBezTo>
                <a:lnTo>
                  <a:pt x="403860" y="464820"/>
                </a:lnTo>
                <a:lnTo>
                  <a:pt x="400050" y="476250"/>
                </a:lnTo>
                <a:cubicBezTo>
                  <a:pt x="398218" y="492740"/>
                  <a:pt x="396979" y="512910"/>
                  <a:pt x="392430" y="529590"/>
                </a:cubicBezTo>
                <a:cubicBezTo>
                  <a:pt x="376415" y="588310"/>
                  <a:pt x="393226" y="527800"/>
                  <a:pt x="377190" y="563880"/>
                </a:cubicBezTo>
                <a:cubicBezTo>
                  <a:pt x="373928" y="571220"/>
                  <a:pt x="372110" y="579120"/>
                  <a:pt x="369570" y="586740"/>
                </a:cubicBezTo>
                <a:lnTo>
                  <a:pt x="365760" y="598170"/>
                </a:lnTo>
                <a:cubicBezTo>
                  <a:pt x="364490" y="601980"/>
                  <a:pt x="365292" y="607372"/>
                  <a:pt x="361950" y="609600"/>
                </a:cubicBezTo>
                <a:cubicBezTo>
                  <a:pt x="321106" y="636829"/>
                  <a:pt x="383094" y="594425"/>
                  <a:pt x="339090" y="628650"/>
                </a:cubicBezTo>
                <a:cubicBezTo>
                  <a:pt x="331861" y="634273"/>
                  <a:pt x="316230" y="643890"/>
                  <a:pt x="316230" y="643890"/>
                </a:cubicBezTo>
                <a:cubicBezTo>
                  <a:pt x="313690" y="647700"/>
                  <a:pt x="312186" y="652459"/>
                  <a:pt x="308610" y="655320"/>
                </a:cubicBezTo>
                <a:cubicBezTo>
                  <a:pt x="305474" y="657829"/>
                  <a:pt x="300020" y="656290"/>
                  <a:pt x="297180" y="659130"/>
                </a:cubicBezTo>
                <a:cubicBezTo>
                  <a:pt x="290704" y="665606"/>
                  <a:pt x="287020" y="674370"/>
                  <a:pt x="281940" y="681990"/>
                </a:cubicBezTo>
                <a:cubicBezTo>
                  <a:pt x="279712" y="685332"/>
                  <a:pt x="280596" y="690250"/>
                  <a:pt x="278130" y="693420"/>
                </a:cubicBezTo>
                <a:cubicBezTo>
                  <a:pt x="271514" y="701926"/>
                  <a:pt x="262890" y="708660"/>
                  <a:pt x="255270" y="716280"/>
                </a:cubicBezTo>
                <a:cubicBezTo>
                  <a:pt x="251460" y="720090"/>
                  <a:pt x="246829" y="723227"/>
                  <a:pt x="243840" y="727710"/>
                </a:cubicBezTo>
                <a:cubicBezTo>
                  <a:pt x="241300" y="731520"/>
                  <a:pt x="239458" y="735902"/>
                  <a:pt x="236220" y="739140"/>
                </a:cubicBezTo>
                <a:cubicBezTo>
                  <a:pt x="232982" y="742378"/>
                  <a:pt x="228600" y="744220"/>
                  <a:pt x="224790" y="746760"/>
                </a:cubicBezTo>
                <a:lnTo>
                  <a:pt x="209550" y="769620"/>
                </a:lnTo>
                <a:lnTo>
                  <a:pt x="201930" y="781050"/>
                </a:lnTo>
                <a:cubicBezTo>
                  <a:pt x="203200" y="796290"/>
                  <a:pt x="205740" y="811477"/>
                  <a:pt x="205740" y="826770"/>
                </a:cubicBezTo>
                <a:cubicBezTo>
                  <a:pt x="205740" y="853470"/>
                  <a:pt x="204147" y="880172"/>
                  <a:pt x="201930" y="906780"/>
                </a:cubicBezTo>
                <a:cubicBezTo>
                  <a:pt x="201596" y="910782"/>
                  <a:pt x="200629" y="915074"/>
                  <a:pt x="198120" y="918210"/>
                </a:cubicBezTo>
                <a:cubicBezTo>
                  <a:pt x="195259" y="921786"/>
                  <a:pt x="190500" y="923290"/>
                  <a:pt x="186690" y="925830"/>
                </a:cubicBezTo>
                <a:cubicBezTo>
                  <a:pt x="172795" y="967515"/>
                  <a:pt x="194955" y="904375"/>
                  <a:pt x="175260" y="948690"/>
                </a:cubicBezTo>
                <a:cubicBezTo>
                  <a:pt x="171998" y="956030"/>
                  <a:pt x="172095" y="964867"/>
                  <a:pt x="167640" y="971550"/>
                </a:cubicBezTo>
                <a:cubicBezTo>
                  <a:pt x="162560" y="979170"/>
                  <a:pt x="155296" y="985722"/>
                  <a:pt x="152400" y="994410"/>
                </a:cubicBezTo>
                <a:cubicBezTo>
                  <a:pt x="148424" y="1006339"/>
                  <a:pt x="143273" y="1019842"/>
                  <a:pt x="140970" y="1032510"/>
                </a:cubicBezTo>
                <a:cubicBezTo>
                  <a:pt x="133965" y="1071036"/>
                  <a:pt x="141175" y="1047136"/>
                  <a:pt x="133350" y="1070610"/>
                </a:cubicBezTo>
                <a:cubicBezTo>
                  <a:pt x="131277" y="1107926"/>
                  <a:pt x="133437" y="1127411"/>
                  <a:pt x="125730" y="1158240"/>
                </a:cubicBezTo>
                <a:cubicBezTo>
                  <a:pt x="124756" y="1162136"/>
                  <a:pt x="123190" y="1165860"/>
                  <a:pt x="121920" y="1169670"/>
                </a:cubicBezTo>
                <a:cubicBezTo>
                  <a:pt x="148091" y="1208926"/>
                  <a:pt x="127770" y="1174133"/>
                  <a:pt x="133350" y="1280160"/>
                </a:cubicBezTo>
                <a:cubicBezTo>
                  <a:pt x="134154" y="1295432"/>
                  <a:pt x="136070" y="1310626"/>
                  <a:pt x="137160" y="1325880"/>
                </a:cubicBezTo>
                <a:cubicBezTo>
                  <a:pt x="138611" y="1346188"/>
                  <a:pt x="139040" y="1366572"/>
                  <a:pt x="140970" y="1386840"/>
                </a:cubicBezTo>
                <a:cubicBezTo>
                  <a:pt x="141584" y="1393287"/>
                  <a:pt x="143795" y="1399490"/>
                  <a:pt x="144780" y="1405890"/>
                </a:cubicBezTo>
                <a:cubicBezTo>
                  <a:pt x="146337" y="1416010"/>
                  <a:pt x="146758" y="1426296"/>
                  <a:pt x="148590" y="1436370"/>
                </a:cubicBezTo>
                <a:cubicBezTo>
                  <a:pt x="149308" y="1440321"/>
                  <a:pt x="151297" y="1443938"/>
                  <a:pt x="152400" y="1447800"/>
                </a:cubicBezTo>
                <a:cubicBezTo>
                  <a:pt x="153839" y="1452835"/>
                  <a:pt x="154705" y="1458024"/>
                  <a:pt x="156210" y="1463040"/>
                </a:cubicBezTo>
                <a:cubicBezTo>
                  <a:pt x="158518" y="1470733"/>
                  <a:pt x="162510" y="1477977"/>
                  <a:pt x="163830" y="1485900"/>
                </a:cubicBezTo>
                <a:cubicBezTo>
                  <a:pt x="165100" y="1493520"/>
                  <a:pt x="166258" y="1501159"/>
                  <a:pt x="167640" y="1508760"/>
                </a:cubicBezTo>
                <a:cubicBezTo>
                  <a:pt x="168798" y="1515131"/>
                  <a:pt x="169746" y="1521562"/>
                  <a:pt x="171450" y="1527810"/>
                </a:cubicBezTo>
                <a:cubicBezTo>
                  <a:pt x="173563" y="1535559"/>
                  <a:pt x="179070" y="1550670"/>
                  <a:pt x="179070" y="1550670"/>
                </a:cubicBezTo>
                <a:cubicBezTo>
                  <a:pt x="180340" y="1572260"/>
                  <a:pt x="181155" y="1593882"/>
                  <a:pt x="182880" y="1615440"/>
                </a:cubicBezTo>
                <a:cubicBezTo>
                  <a:pt x="183697" y="1625646"/>
                  <a:pt x="187617" y="1635723"/>
                  <a:pt x="186690" y="1645920"/>
                </a:cubicBezTo>
                <a:cubicBezTo>
                  <a:pt x="186275" y="1650480"/>
                  <a:pt x="182308" y="1654112"/>
                  <a:pt x="179070" y="1657350"/>
                </a:cubicBezTo>
                <a:cubicBezTo>
                  <a:pt x="167537" y="1668883"/>
                  <a:pt x="165478" y="1668231"/>
                  <a:pt x="152400" y="1672590"/>
                </a:cubicBezTo>
                <a:cubicBezTo>
                  <a:pt x="133481" y="1700969"/>
                  <a:pt x="157796" y="1666114"/>
                  <a:pt x="133350" y="1695450"/>
                </a:cubicBezTo>
                <a:cubicBezTo>
                  <a:pt x="130419" y="1698968"/>
                  <a:pt x="128661" y="1703362"/>
                  <a:pt x="125730" y="1706880"/>
                </a:cubicBezTo>
                <a:cubicBezTo>
                  <a:pt x="114772" y="1720029"/>
                  <a:pt x="105480" y="1721911"/>
                  <a:pt x="99060" y="1741170"/>
                </a:cubicBezTo>
                <a:lnTo>
                  <a:pt x="91440" y="1764030"/>
                </a:lnTo>
                <a:cubicBezTo>
                  <a:pt x="90170" y="1767840"/>
                  <a:pt x="88604" y="1771564"/>
                  <a:pt x="87630" y="1775460"/>
                </a:cubicBezTo>
                <a:cubicBezTo>
                  <a:pt x="86360" y="1780540"/>
                  <a:pt x="84956" y="1785588"/>
                  <a:pt x="83820" y="1790700"/>
                </a:cubicBezTo>
                <a:cubicBezTo>
                  <a:pt x="82415" y="1797022"/>
                  <a:pt x="80866" y="1803331"/>
                  <a:pt x="80010" y="1809750"/>
                </a:cubicBezTo>
                <a:cubicBezTo>
                  <a:pt x="78323" y="1822401"/>
                  <a:pt x="78552" y="1835305"/>
                  <a:pt x="76200" y="1847850"/>
                </a:cubicBezTo>
                <a:cubicBezTo>
                  <a:pt x="74720" y="1855745"/>
                  <a:pt x="71120" y="1863090"/>
                  <a:pt x="68580" y="1870710"/>
                </a:cubicBezTo>
                <a:lnTo>
                  <a:pt x="64770" y="1882140"/>
                </a:lnTo>
                <a:cubicBezTo>
                  <a:pt x="63500" y="1885950"/>
                  <a:pt x="63188" y="1890228"/>
                  <a:pt x="60960" y="1893570"/>
                </a:cubicBezTo>
                <a:lnTo>
                  <a:pt x="53340" y="1905000"/>
                </a:lnTo>
                <a:cubicBezTo>
                  <a:pt x="47035" y="1955437"/>
                  <a:pt x="53551" y="1919502"/>
                  <a:pt x="45720" y="1946910"/>
                </a:cubicBezTo>
                <a:cubicBezTo>
                  <a:pt x="44092" y="1952607"/>
                  <a:pt x="41145" y="1967490"/>
                  <a:pt x="38100" y="1973580"/>
                </a:cubicBezTo>
                <a:cubicBezTo>
                  <a:pt x="36052" y="1977676"/>
                  <a:pt x="32528" y="1980914"/>
                  <a:pt x="30480" y="1985010"/>
                </a:cubicBezTo>
                <a:cubicBezTo>
                  <a:pt x="28684" y="1988602"/>
                  <a:pt x="28466" y="1992848"/>
                  <a:pt x="26670" y="1996440"/>
                </a:cubicBezTo>
                <a:cubicBezTo>
                  <a:pt x="24622" y="2000536"/>
                  <a:pt x="21098" y="2003774"/>
                  <a:pt x="19050" y="2007870"/>
                </a:cubicBezTo>
                <a:cubicBezTo>
                  <a:pt x="12852" y="2020265"/>
                  <a:pt x="18539" y="2019811"/>
                  <a:pt x="7620" y="2030730"/>
                </a:cubicBezTo>
                <a:cubicBezTo>
                  <a:pt x="5612" y="2032738"/>
                  <a:pt x="2540" y="2033270"/>
                  <a:pt x="0" y="2034540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130" y="4799307"/>
            <a:ext cx="140220" cy="146317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419" y="915554"/>
            <a:ext cx="682811" cy="652329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622280" y="5229010"/>
            <a:ext cx="21064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1400" dirty="0">
                <a:solidFill>
                  <a:srgbClr val="44546A"/>
                </a:solidFill>
              </a:rPr>
              <a:t>Pluss to skoler i Moss:</a:t>
            </a:r>
            <a:br>
              <a:rPr lang="nb-NO" sz="1400" dirty="0">
                <a:solidFill>
                  <a:srgbClr val="44546A"/>
                </a:solidFill>
              </a:rPr>
            </a:br>
            <a:r>
              <a:rPr lang="nb-NO" sz="1400" b="1" dirty="0">
                <a:solidFill>
                  <a:srgbClr val="44546A"/>
                </a:solidFill>
              </a:rPr>
              <a:t>Kirkeparken VGS </a:t>
            </a:r>
            <a:r>
              <a:rPr lang="nb-NO" sz="1400" b="1" dirty="0" err="1">
                <a:solidFill>
                  <a:srgbClr val="44546A"/>
                </a:solidFill>
              </a:rPr>
              <a:t>Malakoff</a:t>
            </a:r>
            <a:r>
              <a:rPr lang="nb-NO" sz="1400" b="1" dirty="0">
                <a:solidFill>
                  <a:srgbClr val="44546A"/>
                </a:solidFill>
              </a:rPr>
              <a:t> VGS</a:t>
            </a:r>
          </a:p>
        </p:txBody>
      </p:sp>
      <p:sp>
        <p:nvSpPr>
          <p:cNvPr id="25" name="Ellipse 24"/>
          <p:cNvSpPr/>
          <p:nvPr/>
        </p:nvSpPr>
        <p:spPr>
          <a:xfrm>
            <a:off x="360986" y="5030688"/>
            <a:ext cx="2284800" cy="1058758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02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7B9899"/>
                </a:solidFill>
              </a:rPr>
              <a:t>Åpen skole 2020/2021 i vår region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"/>
          </p:nvPr>
        </p:nvSpPr>
        <p:spPr>
          <a:xfrm>
            <a:off x="68325" y="1527048"/>
            <a:ext cx="9001000" cy="4572000"/>
          </a:xfrm>
        </p:spPr>
        <p:txBody>
          <a:bodyPr numCol="2"/>
          <a:lstStyle/>
          <a:p>
            <a:pPr marL="0" indent="0" algn="r">
              <a:buNone/>
            </a:pPr>
            <a:r>
              <a:rPr lang="nb-NO" b="1" dirty="0">
                <a:solidFill>
                  <a:schemeClr val="accent5"/>
                </a:solidFill>
              </a:rPr>
              <a:t>Malakoff VGS</a:t>
            </a:r>
          </a:p>
          <a:p>
            <a:pPr marL="0" indent="0" algn="r">
              <a:buNone/>
            </a:pPr>
            <a:r>
              <a:rPr lang="nb-NO" b="1" dirty="0">
                <a:solidFill>
                  <a:schemeClr val="accent5"/>
                </a:solidFill>
              </a:rPr>
              <a:t>Ås VGS</a:t>
            </a:r>
          </a:p>
          <a:p>
            <a:pPr marL="0" indent="0" algn="r">
              <a:buNone/>
            </a:pPr>
            <a:r>
              <a:rPr lang="nb-NO" b="1" dirty="0">
                <a:solidFill>
                  <a:schemeClr val="accent5"/>
                </a:solidFill>
              </a:rPr>
              <a:t>Drømtorp VGS</a:t>
            </a:r>
          </a:p>
          <a:p>
            <a:pPr marL="0" indent="0" algn="r">
              <a:buNone/>
            </a:pPr>
            <a:r>
              <a:rPr lang="nb-NO" b="1" dirty="0">
                <a:solidFill>
                  <a:schemeClr val="accent5"/>
                </a:solidFill>
              </a:rPr>
              <a:t>Vestby VGS</a:t>
            </a:r>
          </a:p>
          <a:p>
            <a:pPr marL="0" indent="0" algn="r">
              <a:buNone/>
            </a:pPr>
            <a:r>
              <a:rPr lang="nb-NO" b="1" dirty="0">
                <a:solidFill>
                  <a:schemeClr val="accent5"/>
                </a:solidFill>
              </a:rPr>
              <a:t>Ski VGS </a:t>
            </a:r>
          </a:p>
          <a:p>
            <a:pPr marL="0" indent="0" algn="r">
              <a:buNone/>
            </a:pPr>
            <a:r>
              <a:rPr lang="nb-NO" b="1" dirty="0">
                <a:solidFill>
                  <a:schemeClr val="accent5"/>
                </a:solidFill>
              </a:rPr>
              <a:t>Frogn VGS</a:t>
            </a:r>
          </a:p>
          <a:p>
            <a:pPr marL="0" indent="0" algn="r">
              <a:buNone/>
            </a:pPr>
            <a:r>
              <a:rPr lang="nb-NO" b="1" dirty="0">
                <a:solidFill>
                  <a:schemeClr val="accent5"/>
                </a:solidFill>
              </a:rPr>
              <a:t>Roald Amundsen VGS</a:t>
            </a:r>
          </a:p>
          <a:p>
            <a:pPr marL="0" indent="0" algn="r">
              <a:buNone/>
            </a:pPr>
            <a:r>
              <a:rPr lang="nb-NO" b="1" dirty="0">
                <a:solidFill>
                  <a:schemeClr val="accent5"/>
                </a:solidFill>
              </a:rPr>
              <a:t>Nesodden VGS</a:t>
            </a:r>
          </a:p>
          <a:p>
            <a:pPr marL="0" indent="0" algn="r">
              <a:buNone/>
            </a:pPr>
            <a:r>
              <a:rPr lang="nb-NO" b="1" dirty="0">
                <a:solidFill>
                  <a:schemeClr val="accent5"/>
                </a:solidFill>
              </a:rPr>
              <a:t>Kirkeparken VGS</a:t>
            </a:r>
          </a:p>
          <a:p>
            <a:pPr marL="0" indent="0" algn="r">
              <a:buNone/>
            </a:pPr>
            <a:endParaRPr lang="nb-NO" b="1" dirty="0">
              <a:solidFill>
                <a:schemeClr val="accent5"/>
              </a:solidFill>
            </a:endParaRPr>
          </a:p>
          <a:p>
            <a:pPr algn="r"/>
            <a:endParaRPr lang="nb-NO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 ? - avhenger av Covid 19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? - avhenger av Covid 19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? - avhenger av Covid 19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? - avhenger av Covid 19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? - avhenger av Covid 19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? - avhenger av Covid 19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? - avhenger av Covid 19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? - avhenger av Covid 19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? - avhenger av Covid 19</a:t>
            </a:r>
          </a:p>
          <a:p>
            <a:pPr marL="0" indent="0">
              <a:buNone/>
            </a:pPr>
            <a:r>
              <a:rPr lang="nb-NO" dirty="0">
                <a:solidFill>
                  <a:schemeClr val="accent1"/>
                </a:solidFill>
              </a:rPr>
              <a:t>  </a:t>
            </a:r>
            <a:r>
              <a:rPr lang="nb-NO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7BA58EC-A17B-4FB6-9449-013AADD2F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419" y="967831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0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0560" y="1792176"/>
            <a:ext cx="8486368" cy="4041998"/>
          </a:xfrm>
          <a:ln w="38100"/>
        </p:spPr>
      </p:pic>
      <p:sp>
        <p:nvSpPr>
          <p:cNvPr id="19457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7B9899"/>
                </a:solidFill>
              </a:rPr>
              <a:t>Matematikk i videregående opplæring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925" y="1834202"/>
            <a:ext cx="963130" cy="49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ktangel 1"/>
          <p:cNvSpPr/>
          <p:nvPr/>
        </p:nvSpPr>
        <p:spPr>
          <a:xfrm>
            <a:off x="279331" y="3525795"/>
            <a:ext cx="288235" cy="2029366"/>
          </a:xfrm>
          <a:prstGeom prst="rect">
            <a:avLst/>
          </a:prstGeom>
          <a:noFill/>
          <a:ln w="38100">
            <a:solidFill>
              <a:srgbClr val="68A32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68A321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273138" y="1599783"/>
            <a:ext cx="288235" cy="1808438"/>
          </a:xfrm>
          <a:prstGeom prst="rect">
            <a:avLst/>
          </a:prstGeom>
          <a:noFill/>
          <a:ln w="38100">
            <a:solidFill>
              <a:srgbClr val="E9921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93" y="4483453"/>
            <a:ext cx="963130" cy="837623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296"/>
          <p:cNvSpPr txBox="1">
            <a:spLocks noChangeArrowheads="1"/>
          </p:cNvSpPr>
          <p:nvPr/>
        </p:nvSpPr>
        <p:spPr bwMode="auto">
          <a:xfrm>
            <a:off x="679798" y="1599783"/>
            <a:ext cx="1556325" cy="1201606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defRPr/>
            </a:pPr>
            <a:r>
              <a:rPr lang="nb-NO" sz="1400" b="1" dirty="0">
                <a:solidFill>
                  <a:prstClr val="black"/>
                </a:solidFill>
                <a:latin typeface="Georgia"/>
              </a:rPr>
              <a:t>Obligatorisk: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chemeClr val="accent1"/>
                </a:solidFill>
                <a:latin typeface="Georgia"/>
              </a:rPr>
              <a:t>fellesfaget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P-matte </a:t>
            </a:r>
            <a:r>
              <a:rPr lang="nb-NO" sz="1400" i="1" dirty="0">
                <a:solidFill>
                  <a:prstClr val="black"/>
                </a:solidFill>
                <a:latin typeface="Georgia"/>
              </a:rPr>
              <a:t>eller</a:t>
            </a:r>
            <a:r>
              <a:rPr lang="nb-NO" sz="1400" dirty="0">
                <a:solidFill>
                  <a:prstClr val="black"/>
                </a:solidFill>
                <a:latin typeface="Georgia"/>
              </a:rPr>
              <a:t> 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T-matte</a:t>
            </a:r>
          </a:p>
        </p:txBody>
      </p:sp>
      <p:sp>
        <p:nvSpPr>
          <p:cNvPr id="27" name="Text Box 296"/>
          <p:cNvSpPr txBox="1">
            <a:spLocks noChangeArrowheads="1"/>
          </p:cNvSpPr>
          <p:nvPr/>
        </p:nvSpPr>
        <p:spPr bwMode="auto">
          <a:xfrm>
            <a:off x="2335512" y="1599785"/>
            <a:ext cx="1556325" cy="1201604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defRPr/>
            </a:pPr>
            <a:r>
              <a:rPr lang="nb-NO" sz="1400" b="1" dirty="0">
                <a:solidFill>
                  <a:prstClr val="black"/>
                </a:solidFill>
                <a:latin typeface="Georgia"/>
              </a:rPr>
              <a:t>Obligatorisk: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chemeClr val="accent1"/>
                </a:solidFill>
                <a:latin typeface="Georgia"/>
              </a:rPr>
              <a:t>fellesfaget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P-matte </a:t>
            </a:r>
            <a:r>
              <a:rPr lang="nb-NO" sz="1400" i="1" dirty="0">
                <a:solidFill>
                  <a:prstClr val="black"/>
                </a:solidFill>
                <a:latin typeface="Georgia"/>
              </a:rPr>
              <a:t>eller</a:t>
            </a:r>
            <a:r>
              <a:rPr lang="nb-NO" sz="1400" dirty="0">
                <a:solidFill>
                  <a:prstClr val="black"/>
                </a:solidFill>
                <a:latin typeface="Georgia"/>
              </a:rPr>
              <a:t> 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rgbClr val="AE4C7F"/>
                </a:solidFill>
                <a:latin typeface="Georgia"/>
              </a:rPr>
              <a:t>programfaget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S-matte/R-matte</a:t>
            </a:r>
          </a:p>
        </p:txBody>
      </p:sp>
      <p:sp>
        <p:nvSpPr>
          <p:cNvPr id="28" name="Text Box 296"/>
          <p:cNvSpPr txBox="1">
            <a:spLocks noChangeArrowheads="1"/>
          </p:cNvSpPr>
          <p:nvPr/>
        </p:nvSpPr>
        <p:spPr bwMode="auto">
          <a:xfrm>
            <a:off x="3991226" y="1599784"/>
            <a:ext cx="1556325" cy="827532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defRPr/>
            </a:pPr>
            <a:r>
              <a:rPr lang="nb-NO" sz="1400" b="1" dirty="0">
                <a:solidFill>
                  <a:schemeClr val="bg2">
                    <a:lumMod val="75000"/>
                  </a:schemeClr>
                </a:solidFill>
                <a:latin typeface="Georgia"/>
              </a:rPr>
              <a:t>Valgfritt: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rgbClr val="AE4C7F"/>
                </a:solidFill>
                <a:latin typeface="Georgia"/>
              </a:rPr>
              <a:t>programfaget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S-matte/R-matte</a:t>
            </a:r>
          </a:p>
        </p:txBody>
      </p:sp>
      <p:sp>
        <p:nvSpPr>
          <p:cNvPr id="29" name="Text Box 296"/>
          <p:cNvSpPr txBox="1">
            <a:spLocks noChangeArrowheads="1"/>
          </p:cNvSpPr>
          <p:nvPr/>
        </p:nvSpPr>
        <p:spPr bwMode="auto">
          <a:xfrm>
            <a:off x="668649" y="3524597"/>
            <a:ext cx="1567474" cy="1081842"/>
          </a:xfrm>
          <a:prstGeom prst="rect">
            <a:avLst/>
          </a:prstGeom>
          <a:solidFill>
            <a:srgbClr val="FFFFFF"/>
          </a:solidFill>
          <a:ln w="38100">
            <a:solidFill>
              <a:srgbClr val="68A3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2000" kern="1200" baseline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4">
                  <a:shade val="75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2000" kern="1200" cap="all" baseline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marL="0" lvl="0" indent="0" eaLnBrk="1" fontAlgn="auto" hangingPunct="1">
              <a:spcAft>
                <a:spcPts val="0"/>
              </a:spcAft>
              <a:buClr>
                <a:srgbClr val="D16349"/>
              </a:buClr>
              <a:buNone/>
              <a:defRPr/>
            </a:pPr>
            <a:r>
              <a:rPr lang="nb-NO" sz="1400" b="1" dirty="0">
                <a:solidFill>
                  <a:prstClr val="black"/>
                </a:solidFill>
                <a:latin typeface="Georgia"/>
              </a:rPr>
              <a:t>Obligatorisk: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rgbClr val="5B9BD5"/>
                </a:solidFill>
                <a:latin typeface="Georgia"/>
              </a:rPr>
              <a:t>fellesfaget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P-matte 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(</a:t>
            </a:r>
            <a:r>
              <a:rPr lang="nb-NO" sz="1400" i="1" dirty="0">
                <a:solidFill>
                  <a:prstClr val="black"/>
                </a:solidFill>
                <a:latin typeface="Georgia"/>
              </a:rPr>
              <a:t>eller</a:t>
            </a:r>
            <a:r>
              <a:rPr lang="nb-NO" sz="1400" dirty="0">
                <a:solidFill>
                  <a:prstClr val="black"/>
                </a:solidFill>
                <a:latin typeface="Georgia"/>
              </a:rPr>
              <a:t> T-matte)</a:t>
            </a:r>
          </a:p>
        </p:txBody>
      </p:sp>
      <p:sp>
        <p:nvSpPr>
          <p:cNvPr id="30" name="Text Box 296"/>
          <p:cNvSpPr txBox="1">
            <a:spLocks noChangeArrowheads="1"/>
          </p:cNvSpPr>
          <p:nvPr/>
        </p:nvSpPr>
        <p:spPr bwMode="auto">
          <a:xfrm>
            <a:off x="3980077" y="2585280"/>
            <a:ext cx="1567474" cy="798002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2000" kern="1200" baseline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4">
                  <a:shade val="75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2000" kern="1200" cap="all" baseline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marL="0" lvl="0" indent="0" eaLnBrk="1" fontAlgn="auto" hangingPunct="1">
              <a:spcAft>
                <a:spcPts val="0"/>
              </a:spcAft>
              <a:buClr>
                <a:srgbClr val="D16349"/>
              </a:buClr>
              <a:buNone/>
              <a:defRPr/>
            </a:pPr>
            <a:r>
              <a:rPr lang="nb-NO" sz="1400" b="1" dirty="0">
                <a:solidFill>
                  <a:prstClr val="black"/>
                </a:solidFill>
                <a:latin typeface="Georgia"/>
              </a:rPr>
              <a:t>Obligatorisk: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rgbClr val="5B9BD5"/>
                </a:solidFill>
                <a:latin typeface="Georgia"/>
              </a:rPr>
              <a:t>fellesfaget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P-matte</a:t>
            </a:r>
          </a:p>
        </p:txBody>
      </p:sp>
      <p:sp>
        <p:nvSpPr>
          <p:cNvPr id="31" name="Text Box 296"/>
          <p:cNvSpPr txBox="1">
            <a:spLocks noChangeArrowheads="1"/>
          </p:cNvSpPr>
          <p:nvPr/>
        </p:nvSpPr>
        <p:spPr bwMode="auto">
          <a:xfrm>
            <a:off x="7258421" y="2525235"/>
            <a:ext cx="1567474" cy="798002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2000" kern="1200" baseline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4">
                  <a:shade val="75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2000" kern="1200" cap="all" baseline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marL="0" lvl="0" indent="0" eaLnBrk="1" fontAlgn="auto" hangingPunct="1">
              <a:spcAft>
                <a:spcPts val="0"/>
              </a:spcAft>
              <a:buClr>
                <a:srgbClr val="D16349"/>
              </a:buClr>
              <a:buNone/>
              <a:defRPr/>
            </a:pPr>
            <a:r>
              <a:rPr lang="nb-NO" sz="1400" b="1" dirty="0">
                <a:solidFill>
                  <a:prstClr val="black"/>
                </a:solidFill>
                <a:latin typeface="Georgia"/>
              </a:rPr>
              <a:t>Obligatorisk: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rgbClr val="5B9BD5"/>
                </a:solidFill>
                <a:latin typeface="Georgia"/>
              </a:rPr>
              <a:t>fellesfaget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P-matte</a:t>
            </a:r>
          </a:p>
        </p:txBody>
      </p:sp>
      <p:sp>
        <p:nvSpPr>
          <p:cNvPr id="32" name="Rektangel 31"/>
          <p:cNvSpPr/>
          <p:nvPr/>
        </p:nvSpPr>
        <p:spPr>
          <a:xfrm>
            <a:off x="310560" y="5912690"/>
            <a:ext cx="85254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fontAlgn="auto">
              <a:spcAft>
                <a:spcPts val="0"/>
              </a:spcAft>
              <a:buClr>
                <a:srgbClr val="D16349"/>
              </a:buClr>
              <a:buNone/>
              <a:defRPr/>
            </a:pPr>
            <a:r>
              <a:rPr lang="nb-NO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P-matte = </a:t>
            </a:r>
            <a:r>
              <a:rPr lang="nb-NO" sz="1400" dirty="0">
                <a:solidFill>
                  <a:schemeClr val="accent1"/>
                </a:solidFill>
                <a:latin typeface="+mn-lt"/>
              </a:rPr>
              <a:t>Praktisk</a:t>
            </a:r>
            <a:r>
              <a:rPr lang="nb-NO" sz="1400" dirty="0">
                <a:solidFill>
                  <a:srgbClr val="E99211"/>
                </a:solidFill>
                <a:latin typeface="+mn-lt"/>
              </a:rPr>
              <a:t> 	</a:t>
            </a:r>
            <a:r>
              <a:rPr lang="nb-NO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T-matte = </a:t>
            </a:r>
            <a:r>
              <a:rPr lang="nb-NO" sz="1400" dirty="0">
                <a:solidFill>
                  <a:schemeClr val="accent1"/>
                </a:solidFill>
                <a:latin typeface="+mn-lt"/>
              </a:rPr>
              <a:t>Teoretisk</a:t>
            </a:r>
            <a:r>
              <a:rPr lang="nb-NO" sz="1400" dirty="0">
                <a:solidFill>
                  <a:srgbClr val="E99211"/>
                </a:solidFill>
                <a:latin typeface="+mn-lt"/>
              </a:rPr>
              <a:t> 	      </a:t>
            </a:r>
            <a:r>
              <a:rPr lang="nb-NO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S-Matte = </a:t>
            </a:r>
            <a:r>
              <a:rPr lang="nb-NO" sz="1400" dirty="0">
                <a:solidFill>
                  <a:srgbClr val="AE4C7F"/>
                </a:solidFill>
                <a:latin typeface="+mn-lt"/>
              </a:rPr>
              <a:t>Samfunnsfaglig</a:t>
            </a:r>
            <a:r>
              <a:rPr lang="nb-NO" sz="1400" dirty="0">
                <a:solidFill>
                  <a:srgbClr val="E99211"/>
                </a:solidFill>
                <a:latin typeface="+mn-lt"/>
              </a:rPr>
              <a:t> 	</a:t>
            </a:r>
            <a:r>
              <a:rPr lang="nb-NO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R-matte =</a:t>
            </a:r>
            <a:r>
              <a:rPr lang="nb-NO" sz="1400" dirty="0">
                <a:solidFill>
                  <a:srgbClr val="E99211"/>
                </a:solidFill>
                <a:latin typeface="+mn-lt"/>
              </a:rPr>
              <a:t> </a:t>
            </a:r>
            <a:r>
              <a:rPr lang="nb-NO" sz="1400" dirty="0">
                <a:solidFill>
                  <a:srgbClr val="AE4C7F"/>
                </a:solidFill>
                <a:latin typeface="+mn-lt"/>
              </a:rPr>
              <a:t>Realfaglig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6122CEB-6504-475C-9F0E-A3573F043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419" y="871244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9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7B9899"/>
                </a:solidFill>
              </a:rPr>
              <a:t>Språk i videregående opplæring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0560" y="1792176"/>
            <a:ext cx="8486368" cy="4041998"/>
          </a:xfrm>
          <a:ln w="38100"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925" y="1834202"/>
            <a:ext cx="963130" cy="49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ktangel 1"/>
          <p:cNvSpPr/>
          <p:nvPr/>
        </p:nvSpPr>
        <p:spPr>
          <a:xfrm>
            <a:off x="279331" y="3516284"/>
            <a:ext cx="288235" cy="2072130"/>
          </a:xfrm>
          <a:prstGeom prst="rect">
            <a:avLst/>
          </a:prstGeom>
          <a:noFill/>
          <a:ln w="38100">
            <a:solidFill>
              <a:srgbClr val="68A32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68A321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271463" y="1599784"/>
            <a:ext cx="288235" cy="1837984"/>
          </a:xfrm>
          <a:prstGeom prst="rect">
            <a:avLst/>
          </a:prstGeom>
          <a:noFill/>
          <a:ln w="38100">
            <a:solidFill>
              <a:srgbClr val="E9921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93" y="4483453"/>
            <a:ext cx="963130" cy="837623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296"/>
          <p:cNvSpPr txBox="1">
            <a:spLocks noChangeArrowheads="1"/>
          </p:cNvSpPr>
          <p:nvPr/>
        </p:nvSpPr>
        <p:spPr bwMode="auto">
          <a:xfrm>
            <a:off x="679798" y="1599783"/>
            <a:ext cx="1556325" cy="1201606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defRPr/>
            </a:pPr>
            <a:r>
              <a:rPr lang="nb-NO" sz="1400" b="1" dirty="0">
                <a:solidFill>
                  <a:prstClr val="black"/>
                </a:solidFill>
                <a:latin typeface="Georgia"/>
              </a:rPr>
              <a:t>Obligatorisk: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chemeClr val="accent1"/>
                </a:solidFill>
                <a:latin typeface="Georgia"/>
              </a:rPr>
              <a:t>fellesfaget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Engelsk </a:t>
            </a:r>
            <a:r>
              <a:rPr lang="nb-NO" sz="1400" i="1" dirty="0">
                <a:solidFill>
                  <a:prstClr val="black"/>
                </a:solidFill>
                <a:latin typeface="Georgia"/>
              </a:rPr>
              <a:t>og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n-NO" sz="1400" dirty="0" err="1">
                <a:solidFill>
                  <a:prstClr val="black"/>
                </a:solidFill>
                <a:latin typeface="Georgia"/>
              </a:rPr>
              <a:t>Fremmedspråk</a:t>
            </a:r>
            <a:r>
              <a:rPr lang="nn-NO" sz="1400" dirty="0">
                <a:solidFill>
                  <a:prstClr val="black"/>
                </a:solidFill>
                <a:latin typeface="Georgia"/>
              </a:rPr>
              <a:t> nivå I / nivå II</a:t>
            </a: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defRPr/>
            </a:pPr>
            <a:endParaRPr lang="nb-NO" sz="14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7" name="Text Box 296"/>
          <p:cNvSpPr txBox="1">
            <a:spLocks noChangeArrowheads="1"/>
          </p:cNvSpPr>
          <p:nvPr/>
        </p:nvSpPr>
        <p:spPr bwMode="auto">
          <a:xfrm>
            <a:off x="2335512" y="1599785"/>
            <a:ext cx="1556325" cy="1201604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defRPr/>
            </a:pPr>
            <a:r>
              <a:rPr lang="nb-NO" sz="1400" b="1" dirty="0">
                <a:solidFill>
                  <a:prstClr val="black"/>
                </a:solidFill>
                <a:latin typeface="Georgia"/>
              </a:rPr>
              <a:t>Obligatorisk: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chemeClr val="accent1"/>
                </a:solidFill>
                <a:latin typeface="Georgia"/>
              </a:rPr>
              <a:t>fellesfaget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n-NO" sz="1400" dirty="0" err="1">
                <a:solidFill>
                  <a:prstClr val="black"/>
                </a:solidFill>
                <a:latin typeface="Georgia"/>
              </a:rPr>
              <a:t>Fremmedspråk</a:t>
            </a:r>
            <a:r>
              <a:rPr lang="nn-NO" sz="1400" dirty="0">
                <a:solidFill>
                  <a:prstClr val="black"/>
                </a:solidFill>
                <a:latin typeface="Georgia"/>
              </a:rPr>
              <a:t> nivå I / nivå II</a:t>
            </a: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defRPr/>
            </a:pPr>
            <a:endParaRPr lang="nb-NO" sz="14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28" name="Text Box 296"/>
          <p:cNvSpPr txBox="1">
            <a:spLocks noChangeArrowheads="1"/>
          </p:cNvSpPr>
          <p:nvPr/>
        </p:nvSpPr>
        <p:spPr bwMode="auto">
          <a:xfrm>
            <a:off x="3991226" y="1599783"/>
            <a:ext cx="1556325" cy="925451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D16349"/>
              </a:buClr>
              <a:buSzPct val="85000"/>
              <a:defRPr/>
            </a:pPr>
            <a:r>
              <a:rPr lang="nb-NO" sz="1400" b="1" dirty="0">
                <a:solidFill>
                  <a:schemeClr val="bg2">
                    <a:lumMod val="75000"/>
                  </a:schemeClr>
                </a:solidFill>
                <a:latin typeface="Georgia"/>
              </a:rPr>
              <a:t>Obligatorisk: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chemeClr val="accent1"/>
                </a:solidFill>
                <a:latin typeface="Georgia"/>
              </a:rPr>
              <a:t>fellesfaget</a:t>
            </a:r>
            <a:br>
              <a:rPr lang="nb-NO" sz="1400" dirty="0">
                <a:solidFill>
                  <a:srgbClr val="AE4C7F"/>
                </a:solidFill>
                <a:latin typeface="Georgia"/>
              </a:rPr>
            </a:br>
            <a:r>
              <a:rPr lang="nb-NO" sz="1400" dirty="0">
                <a:solidFill>
                  <a:schemeClr val="bg2">
                    <a:lumMod val="75000"/>
                  </a:schemeClr>
                </a:solidFill>
                <a:latin typeface="Georgia"/>
              </a:rPr>
              <a:t>Fremmedspråk nivå I + II</a:t>
            </a:r>
          </a:p>
        </p:txBody>
      </p:sp>
      <p:sp>
        <p:nvSpPr>
          <p:cNvPr id="29" name="Text Box 296"/>
          <p:cNvSpPr txBox="1">
            <a:spLocks noChangeArrowheads="1"/>
          </p:cNvSpPr>
          <p:nvPr/>
        </p:nvSpPr>
        <p:spPr bwMode="auto">
          <a:xfrm>
            <a:off x="668649" y="3516284"/>
            <a:ext cx="1567474" cy="1081842"/>
          </a:xfrm>
          <a:prstGeom prst="rect">
            <a:avLst/>
          </a:prstGeom>
          <a:solidFill>
            <a:srgbClr val="FFFFFF"/>
          </a:solidFill>
          <a:ln w="38100">
            <a:solidFill>
              <a:srgbClr val="68A3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5146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9718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2000" kern="1200" baseline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4290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4">
                  <a:shade val="75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8862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2000" kern="1200" cap="all" baseline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marL="0" lvl="0" indent="0" eaLnBrk="1" fontAlgn="auto" hangingPunct="1">
              <a:spcAft>
                <a:spcPts val="0"/>
              </a:spcAft>
              <a:buClr>
                <a:srgbClr val="D16349"/>
              </a:buClr>
              <a:buNone/>
              <a:defRPr/>
            </a:pPr>
            <a:r>
              <a:rPr lang="nb-NO" sz="1400" b="1" dirty="0">
                <a:solidFill>
                  <a:prstClr val="black"/>
                </a:solidFill>
                <a:latin typeface="Georgia"/>
              </a:rPr>
              <a:t>Obligatorisk:</a:t>
            </a:r>
            <a:br>
              <a:rPr lang="nb-NO" sz="1400" b="1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srgbClr val="5B9BD5"/>
                </a:solidFill>
                <a:latin typeface="Georgia"/>
              </a:rPr>
              <a:t>fellesfaget</a:t>
            </a:r>
            <a:br>
              <a:rPr lang="nb-NO" sz="1400" dirty="0">
                <a:solidFill>
                  <a:prstClr val="black"/>
                </a:solidFill>
                <a:latin typeface="Georgia"/>
              </a:rPr>
            </a:br>
            <a:r>
              <a:rPr lang="nb-NO" sz="1400" dirty="0">
                <a:solidFill>
                  <a:prstClr val="black"/>
                </a:solidFill>
                <a:latin typeface="Georgia"/>
              </a:rPr>
              <a:t>Engelsk</a:t>
            </a:r>
          </a:p>
        </p:txBody>
      </p:sp>
      <p:sp>
        <p:nvSpPr>
          <p:cNvPr id="6" name="Rektangel 5"/>
          <p:cNvSpPr/>
          <p:nvPr/>
        </p:nvSpPr>
        <p:spPr>
          <a:xfrm>
            <a:off x="310560" y="5912690"/>
            <a:ext cx="85254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fontAlgn="auto">
              <a:spcAft>
                <a:spcPts val="0"/>
              </a:spcAft>
              <a:buClr>
                <a:srgbClr val="D16349"/>
              </a:buClr>
              <a:buNone/>
              <a:defRPr/>
            </a:pPr>
            <a:r>
              <a:rPr lang="nb-NO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Samme språk = </a:t>
            </a:r>
            <a:r>
              <a:rPr lang="nb-NO" sz="1400" dirty="0">
                <a:solidFill>
                  <a:schemeClr val="accent1"/>
                </a:solidFill>
                <a:latin typeface="+mn-lt"/>
              </a:rPr>
              <a:t>nivå II i 2 år     </a:t>
            </a:r>
            <a:r>
              <a:rPr lang="nb-NO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Nytt språk = </a:t>
            </a:r>
            <a:r>
              <a:rPr lang="nb-NO" sz="1400" dirty="0">
                <a:solidFill>
                  <a:schemeClr val="accent1"/>
                </a:solidFill>
                <a:latin typeface="+mn-lt"/>
              </a:rPr>
              <a:t>nivå I </a:t>
            </a:r>
            <a:r>
              <a:rPr lang="nb-NO" sz="1400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nb-NO" sz="1400" dirty="0">
                <a:solidFill>
                  <a:schemeClr val="accent1"/>
                </a:solidFill>
                <a:latin typeface="+mn-lt"/>
              </a:rPr>
              <a:t> 2 år    </a:t>
            </a:r>
            <a:r>
              <a:rPr lang="nb-NO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Ikke hatt fremmedspråk = </a:t>
            </a:r>
            <a:r>
              <a:rPr lang="nb-NO" sz="1400" dirty="0">
                <a:solidFill>
                  <a:schemeClr val="accent1"/>
                </a:solidFill>
                <a:latin typeface="+mn-lt"/>
              </a:rPr>
              <a:t>nivå I+II i 3 år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62AF94F-0D5B-4C66-A0FE-27FA4F4CA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419" y="908196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Viken fylkeskommune 01.01.2020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5285" y="1743457"/>
            <a:ext cx="4292882" cy="4309871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83181" y="1743457"/>
            <a:ext cx="4169229" cy="4681728"/>
          </a:xfrm>
        </p:spPr>
        <p:txBody>
          <a:bodyPr/>
          <a:lstStyle/>
          <a:p>
            <a:r>
              <a:rPr lang="nb-NO" sz="2200" dirty="0"/>
              <a:t>Innbyggerantall 1,2 millioner, 51 kommuner.</a:t>
            </a:r>
          </a:p>
          <a:p>
            <a:r>
              <a:rPr lang="nb-NO" sz="2200" dirty="0"/>
              <a:t>75 videregående skoler, </a:t>
            </a:r>
            <a:br>
              <a:rPr lang="nb-NO" sz="2200" dirty="0"/>
            </a:br>
            <a:r>
              <a:rPr lang="nb-NO" sz="2200" dirty="0"/>
              <a:t>58 fylkeskommunale. </a:t>
            </a:r>
            <a:br>
              <a:rPr lang="nb-NO" sz="2200" dirty="0"/>
            </a:br>
            <a:r>
              <a:rPr lang="nb-NO" sz="2200" dirty="0"/>
              <a:t>Cirka 42 000 elever.</a:t>
            </a:r>
          </a:p>
          <a:p>
            <a:r>
              <a:rPr lang="nb-NO" sz="2200" dirty="0"/>
              <a:t>Inntaksreglementet vedtas 17. desember 2020 i fylkestinget</a:t>
            </a:r>
          </a:p>
          <a:p>
            <a:r>
              <a:rPr lang="nb-NO" sz="2200" dirty="0"/>
              <a:t>Fylkesrådene består av AP og SP.  </a:t>
            </a:r>
          </a:p>
          <a:p>
            <a:r>
              <a:rPr lang="nb-NO" sz="2200" dirty="0"/>
              <a:t>Følg med på </a:t>
            </a:r>
            <a:r>
              <a:rPr lang="nb-NO" sz="2200" dirty="0">
                <a:hlinkClick r:id="rId4"/>
              </a:rPr>
              <a:t>viken.no </a:t>
            </a:r>
            <a:endParaRPr lang="nb-NO" sz="2200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5"/>
          <a:srcRect l="6808" t="3338" r="10948" b="12574"/>
          <a:stretch/>
        </p:blipFill>
        <p:spPr>
          <a:xfrm>
            <a:off x="4222866" y="907430"/>
            <a:ext cx="686908" cy="6523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8559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72" y="393582"/>
            <a:ext cx="813067" cy="67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" name="Text Box 296"/>
          <p:cNvSpPr txBox="1">
            <a:spLocks noChangeArrowheads="1"/>
          </p:cNvSpPr>
          <p:nvPr/>
        </p:nvSpPr>
        <p:spPr bwMode="auto">
          <a:xfrm>
            <a:off x="1763687" y="373545"/>
            <a:ext cx="1903561" cy="802948"/>
          </a:xfrm>
          <a:prstGeom prst="rect">
            <a:avLst/>
          </a:prstGeom>
          <a:noFill/>
          <a:ln w="38100">
            <a:solidFill>
              <a:srgbClr val="68A321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</a:rPr>
              <a:t>Mesterbrev</a:t>
            </a:r>
          </a:p>
          <a:p>
            <a:pPr eaLnBrk="1" hangingPunct="1"/>
            <a:r>
              <a:rPr lang="en-GB" sz="1400" dirty="0">
                <a:latin typeface="Arial" charset="0"/>
              </a:rPr>
              <a:t>Fagskole</a:t>
            </a:r>
            <a:br>
              <a:rPr lang="en-GB" sz="1400" dirty="0">
                <a:latin typeface="Arial" charset="0"/>
              </a:rPr>
            </a:br>
            <a:endParaRPr lang="en-GB" sz="1400" dirty="0">
              <a:latin typeface="Arial" charset="0"/>
            </a:endParaRPr>
          </a:p>
        </p:txBody>
      </p:sp>
      <p:sp>
        <p:nvSpPr>
          <p:cNvPr id="261" name="Pil opp 260"/>
          <p:cNvSpPr/>
          <p:nvPr/>
        </p:nvSpPr>
        <p:spPr>
          <a:xfrm rot="5400000">
            <a:off x="4688816" y="111125"/>
            <a:ext cx="140477" cy="3028417"/>
          </a:xfrm>
          <a:prstGeom prst="upArrow">
            <a:avLst>
              <a:gd name="adj1" fmla="val 50000"/>
              <a:gd name="adj2" fmla="val 111875"/>
            </a:avLst>
          </a:prstGeom>
          <a:solidFill>
            <a:srgbClr val="7B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0" name="Pil opp 259"/>
          <p:cNvSpPr/>
          <p:nvPr/>
        </p:nvSpPr>
        <p:spPr>
          <a:xfrm rot="5400000">
            <a:off x="4698575" y="539708"/>
            <a:ext cx="141725" cy="3014257"/>
          </a:xfrm>
          <a:prstGeom prst="upArrow">
            <a:avLst>
              <a:gd name="adj1" fmla="val 50000"/>
              <a:gd name="adj2" fmla="val 111875"/>
            </a:avLst>
          </a:prstGeom>
          <a:solidFill>
            <a:srgbClr val="7B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9" name="Pil opp 258"/>
          <p:cNvSpPr/>
          <p:nvPr/>
        </p:nvSpPr>
        <p:spPr>
          <a:xfrm rot="3720000">
            <a:off x="4900374" y="1926464"/>
            <a:ext cx="147524" cy="3217525"/>
          </a:xfrm>
          <a:prstGeom prst="upArrow">
            <a:avLst>
              <a:gd name="adj1" fmla="val 50000"/>
              <a:gd name="adj2" fmla="val 111875"/>
            </a:avLst>
          </a:prstGeom>
          <a:solidFill>
            <a:srgbClr val="7B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8" name="Pil opp 257"/>
          <p:cNvSpPr/>
          <p:nvPr/>
        </p:nvSpPr>
        <p:spPr>
          <a:xfrm>
            <a:off x="6714781" y="2900606"/>
            <a:ext cx="174187" cy="3044420"/>
          </a:xfrm>
          <a:prstGeom prst="upArrow">
            <a:avLst>
              <a:gd name="adj1" fmla="val 50000"/>
              <a:gd name="adj2" fmla="val 111875"/>
            </a:avLst>
          </a:prstGeom>
          <a:solidFill>
            <a:srgbClr val="7B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l opp 1"/>
          <p:cNvSpPr/>
          <p:nvPr/>
        </p:nvSpPr>
        <p:spPr>
          <a:xfrm>
            <a:off x="3300465" y="2503046"/>
            <a:ext cx="174187" cy="3044420"/>
          </a:xfrm>
          <a:prstGeom prst="upArrow">
            <a:avLst>
              <a:gd name="adj1" fmla="val 50000"/>
              <a:gd name="adj2" fmla="val 111875"/>
            </a:avLst>
          </a:prstGeom>
          <a:solidFill>
            <a:srgbClr val="7B9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5" name="Text Box 304"/>
          <p:cNvSpPr txBox="1">
            <a:spLocks noChangeArrowheads="1"/>
          </p:cNvSpPr>
          <p:nvPr/>
        </p:nvSpPr>
        <p:spPr bwMode="auto">
          <a:xfrm>
            <a:off x="6497121" y="367643"/>
            <a:ext cx="1868488" cy="2060185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</a:rPr>
              <a:t>Mastergrad 5 år eller</a:t>
            </a:r>
            <a:br>
              <a:rPr lang="en-GB" sz="1400" dirty="0">
                <a:latin typeface="Arial" charset="0"/>
              </a:rPr>
            </a:br>
            <a:r>
              <a:rPr lang="en-GB" sz="1400" dirty="0">
                <a:latin typeface="Arial" charset="0"/>
              </a:rPr>
              <a:t>Bachelorgrad 3 år</a:t>
            </a:r>
          </a:p>
          <a:p>
            <a:pPr eaLnBrk="1" hangingPunct="1"/>
            <a:endParaRPr lang="en-GB" sz="1400" dirty="0">
              <a:latin typeface="Arial" charset="0"/>
            </a:endParaRPr>
          </a:p>
          <a:p>
            <a:pPr eaLnBrk="1" hangingPunct="1"/>
            <a:endParaRPr lang="en-GB" sz="1400" dirty="0">
              <a:latin typeface="Arial" charset="0"/>
            </a:endParaRPr>
          </a:p>
          <a:p>
            <a:pPr eaLnBrk="1" hangingPunct="1"/>
            <a:endParaRPr lang="en-GB" sz="1400" dirty="0">
              <a:latin typeface="Arial" charset="0"/>
            </a:endParaRPr>
          </a:p>
          <a:p>
            <a:pPr eaLnBrk="1" hangingPunct="1"/>
            <a:endParaRPr lang="en-GB" sz="1400" dirty="0">
              <a:latin typeface="Arial" charset="0"/>
            </a:endParaRPr>
          </a:p>
          <a:p>
            <a:pPr eaLnBrk="1" hangingPunct="1"/>
            <a:endParaRPr lang="en-GB" sz="1400" dirty="0">
              <a:latin typeface="Arial" charset="0"/>
            </a:endParaRPr>
          </a:p>
          <a:p>
            <a:pPr eaLnBrk="1" hangingPunct="1"/>
            <a:endParaRPr lang="en-GB" sz="1400" dirty="0">
              <a:latin typeface="Arial" charset="0"/>
            </a:endParaRPr>
          </a:p>
          <a:p>
            <a:pPr eaLnBrk="1" hangingPunct="1"/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universitet/høgskole</a:t>
            </a:r>
            <a:endParaRPr lang="nb-NO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15743" y="2233171"/>
            <a:ext cx="2100292" cy="269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b="1" dirty="0">
                <a:solidFill>
                  <a:srgbClr val="68A321"/>
                </a:solidFill>
                <a:latin typeface="Arial" charset="0"/>
              </a:rPr>
              <a:t>YRKESKOMPETANSE</a:t>
            </a:r>
            <a:endParaRPr lang="nb-NO" sz="1400" dirty="0">
              <a:solidFill>
                <a:srgbClr val="68A321"/>
              </a:solidFill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643278" y="1296332"/>
            <a:ext cx="1555750" cy="806450"/>
            <a:chOff x="4060" y="1395"/>
            <a:chExt cx="980" cy="508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4149" y="1532"/>
              <a:ext cx="804" cy="1"/>
            </a:xfrm>
            <a:prstGeom prst="line">
              <a:avLst/>
            </a:prstGeom>
            <a:noFill/>
            <a:ln w="39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 dirty="0"/>
            </a:p>
          </p:txBody>
        </p: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4060" y="1395"/>
              <a:ext cx="980" cy="508"/>
              <a:chOff x="4060" y="1395"/>
              <a:chExt cx="980" cy="508"/>
            </a:xfrm>
          </p:grpSpPr>
          <p:grpSp>
            <p:nvGrpSpPr>
              <p:cNvPr id="172" name="Group 11"/>
              <p:cNvGrpSpPr>
                <a:grpSpLocks/>
              </p:cNvGrpSpPr>
              <p:nvPr/>
            </p:nvGrpSpPr>
            <p:grpSpPr bwMode="auto">
              <a:xfrm>
                <a:off x="4081" y="1395"/>
                <a:ext cx="945" cy="187"/>
                <a:chOff x="4081" y="1395"/>
                <a:chExt cx="945" cy="187"/>
              </a:xfrm>
            </p:grpSpPr>
            <p:grpSp>
              <p:nvGrpSpPr>
                <p:cNvPr id="186" name="Group 12"/>
                <p:cNvGrpSpPr>
                  <a:grpSpLocks/>
                </p:cNvGrpSpPr>
                <p:nvPr/>
              </p:nvGrpSpPr>
              <p:grpSpPr bwMode="auto">
                <a:xfrm>
                  <a:off x="4085" y="1395"/>
                  <a:ext cx="932" cy="150"/>
                  <a:chOff x="4085" y="1395"/>
                  <a:chExt cx="932" cy="150"/>
                </a:xfrm>
              </p:grpSpPr>
              <p:sp>
                <p:nvSpPr>
                  <p:cNvPr id="196" name="Freeform 13"/>
                  <p:cNvSpPr>
                    <a:spLocks noChangeArrowheads="1"/>
                  </p:cNvSpPr>
                  <p:nvPr/>
                </p:nvSpPr>
                <p:spPr bwMode="auto">
                  <a:xfrm>
                    <a:off x="4085" y="1395"/>
                    <a:ext cx="933" cy="151"/>
                  </a:xfrm>
                  <a:custGeom>
                    <a:avLst/>
                    <a:gdLst>
                      <a:gd name="T0" fmla="*/ 0 w 1442"/>
                      <a:gd name="T1" fmla="*/ 83 h 275"/>
                      <a:gd name="T2" fmla="*/ 604 w 1442"/>
                      <a:gd name="T3" fmla="*/ 83 h 275"/>
                      <a:gd name="T4" fmla="*/ 302 w 1442"/>
                      <a:gd name="T5" fmla="*/ 0 h 275"/>
                      <a:gd name="T6" fmla="*/ 0 w 1442"/>
                      <a:gd name="T7" fmla="*/ 83 h 27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442" h="275">
                        <a:moveTo>
                          <a:pt x="0" y="275"/>
                        </a:moveTo>
                        <a:lnTo>
                          <a:pt x="1442" y="275"/>
                        </a:lnTo>
                        <a:lnTo>
                          <a:pt x="722" y="0"/>
                        </a:lnTo>
                        <a:lnTo>
                          <a:pt x="0" y="27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97" name="Freeform 14"/>
                  <p:cNvSpPr>
                    <a:spLocks noChangeArrowheads="1"/>
                  </p:cNvSpPr>
                  <p:nvPr/>
                </p:nvSpPr>
                <p:spPr bwMode="auto">
                  <a:xfrm>
                    <a:off x="4085" y="1395"/>
                    <a:ext cx="933" cy="151"/>
                  </a:xfrm>
                  <a:custGeom>
                    <a:avLst/>
                    <a:gdLst>
                      <a:gd name="T0" fmla="*/ 0 w 1442"/>
                      <a:gd name="T1" fmla="*/ 83 h 275"/>
                      <a:gd name="T2" fmla="*/ 604 w 1442"/>
                      <a:gd name="T3" fmla="*/ 83 h 275"/>
                      <a:gd name="T4" fmla="*/ 302 w 1442"/>
                      <a:gd name="T5" fmla="*/ 0 h 275"/>
                      <a:gd name="T6" fmla="*/ 0 w 1442"/>
                      <a:gd name="T7" fmla="*/ 83 h 27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442" h="275">
                        <a:moveTo>
                          <a:pt x="0" y="275"/>
                        </a:moveTo>
                        <a:lnTo>
                          <a:pt x="1442" y="275"/>
                        </a:lnTo>
                        <a:lnTo>
                          <a:pt x="722" y="0"/>
                        </a:lnTo>
                        <a:lnTo>
                          <a:pt x="0" y="275"/>
                        </a:lnTo>
                        <a:close/>
                      </a:path>
                    </a:pathLst>
                  </a:custGeom>
                  <a:noFill/>
                  <a:ln w="3960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87" name="Group 15"/>
                <p:cNvGrpSpPr>
                  <a:grpSpLocks/>
                </p:cNvGrpSpPr>
                <p:nvPr/>
              </p:nvGrpSpPr>
              <p:grpSpPr bwMode="auto">
                <a:xfrm>
                  <a:off x="4154" y="1406"/>
                  <a:ext cx="797" cy="126"/>
                  <a:chOff x="4154" y="1406"/>
                  <a:chExt cx="797" cy="126"/>
                </a:xfrm>
              </p:grpSpPr>
              <p:sp>
                <p:nvSpPr>
                  <p:cNvPr id="194" name="Freeform 16"/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406"/>
                    <a:ext cx="798" cy="127"/>
                  </a:xfrm>
                  <a:custGeom>
                    <a:avLst/>
                    <a:gdLst>
                      <a:gd name="T0" fmla="*/ 0 w 1234"/>
                      <a:gd name="T1" fmla="*/ 70 h 231"/>
                      <a:gd name="T2" fmla="*/ 516 w 1234"/>
                      <a:gd name="T3" fmla="*/ 70 h 231"/>
                      <a:gd name="T4" fmla="*/ 259 w 1234"/>
                      <a:gd name="T5" fmla="*/ 0 h 231"/>
                      <a:gd name="T6" fmla="*/ 0 w 1234"/>
                      <a:gd name="T7" fmla="*/ 70 h 23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234" h="231">
                        <a:moveTo>
                          <a:pt x="0" y="231"/>
                        </a:moveTo>
                        <a:lnTo>
                          <a:pt x="1234" y="231"/>
                        </a:lnTo>
                        <a:lnTo>
                          <a:pt x="619" y="0"/>
                        </a:lnTo>
                        <a:lnTo>
                          <a:pt x="0" y="231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95" name="Freeform 17"/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406"/>
                    <a:ext cx="798" cy="127"/>
                  </a:xfrm>
                  <a:custGeom>
                    <a:avLst/>
                    <a:gdLst>
                      <a:gd name="T0" fmla="*/ 0 w 1234"/>
                      <a:gd name="T1" fmla="*/ 70 h 231"/>
                      <a:gd name="T2" fmla="*/ 516 w 1234"/>
                      <a:gd name="T3" fmla="*/ 70 h 231"/>
                      <a:gd name="T4" fmla="*/ 259 w 1234"/>
                      <a:gd name="T5" fmla="*/ 0 h 231"/>
                      <a:gd name="T6" fmla="*/ 0 w 1234"/>
                      <a:gd name="T7" fmla="*/ 70 h 23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234" h="231">
                        <a:moveTo>
                          <a:pt x="0" y="231"/>
                        </a:moveTo>
                        <a:lnTo>
                          <a:pt x="1234" y="231"/>
                        </a:lnTo>
                        <a:lnTo>
                          <a:pt x="619" y="0"/>
                        </a:lnTo>
                        <a:lnTo>
                          <a:pt x="0" y="231"/>
                        </a:lnTo>
                        <a:close/>
                      </a:path>
                    </a:pathLst>
                  </a:custGeom>
                  <a:noFill/>
                  <a:ln w="3960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88" name="Group 18"/>
                <p:cNvGrpSpPr>
                  <a:grpSpLocks/>
                </p:cNvGrpSpPr>
                <p:nvPr/>
              </p:nvGrpSpPr>
              <p:grpSpPr bwMode="auto">
                <a:xfrm>
                  <a:off x="4081" y="1558"/>
                  <a:ext cx="945" cy="5"/>
                  <a:chOff x="4081" y="1558"/>
                  <a:chExt cx="945" cy="5"/>
                </a:xfrm>
              </p:grpSpPr>
              <p:sp>
                <p:nvSpPr>
                  <p:cNvPr id="19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081" y="1558"/>
                    <a:ext cx="946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93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081" y="1558"/>
                    <a:ext cx="946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89" name="Group 21"/>
                <p:cNvGrpSpPr>
                  <a:grpSpLocks/>
                </p:cNvGrpSpPr>
                <p:nvPr/>
              </p:nvGrpSpPr>
              <p:grpSpPr bwMode="auto">
                <a:xfrm>
                  <a:off x="4094" y="1574"/>
                  <a:ext cx="911" cy="7"/>
                  <a:chOff x="4094" y="1574"/>
                  <a:chExt cx="911" cy="7"/>
                </a:xfrm>
              </p:grpSpPr>
              <p:sp>
                <p:nvSpPr>
                  <p:cNvPr id="190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4094" y="1574"/>
                    <a:ext cx="912" cy="8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91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094" y="1574"/>
                    <a:ext cx="912" cy="8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</p:grpSp>
          <p:grpSp>
            <p:nvGrpSpPr>
              <p:cNvPr id="173" name="Group 24"/>
              <p:cNvGrpSpPr>
                <a:grpSpLocks/>
              </p:cNvGrpSpPr>
              <p:nvPr/>
            </p:nvGrpSpPr>
            <p:grpSpPr bwMode="auto">
              <a:xfrm>
                <a:off x="4060" y="1850"/>
                <a:ext cx="980" cy="53"/>
                <a:chOff x="4060" y="1850"/>
                <a:chExt cx="980" cy="53"/>
              </a:xfrm>
            </p:grpSpPr>
            <p:grpSp>
              <p:nvGrpSpPr>
                <p:cNvPr id="174" name="Group 25"/>
                <p:cNvGrpSpPr>
                  <a:grpSpLocks/>
                </p:cNvGrpSpPr>
                <p:nvPr/>
              </p:nvGrpSpPr>
              <p:grpSpPr bwMode="auto">
                <a:xfrm>
                  <a:off x="4119" y="1850"/>
                  <a:ext cx="861" cy="4"/>
                  <a:chOff x="4119" y="1850"/>
                  <a:chExt cx="861" cy="4"/>
                </a:xfrm>
              </p:grpSpPr>
              <p:sp>
                <p:nvSpPr>
                  <p:cNvPr id="184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119" y="1850"/>
                    <a:ext cx="862" cy="5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85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119" y="1850"/>
                    <a:ext cx="862" cy="5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75" name="Group 28"/>
                <p:cNvGrpSpPr>
                  <a:grpSpLocks/>
                </p:cNvGrpSpPr>
                <p:nvPr/>
              </p:nvGrpSpPr>
              <p:grpSpPr bwMode="auto">
                <a:xfrm>
                  <a:off x="4060" y="1900"/>
                  <a:ext cx="980" cy="2"/>
                  <a:chOff x="4060" y="1900"/>
                  <a:chExt cx="980" cy="2"/>
                </a:xfrm>
              </p:grpSpPr>
              <p:sp>
                <p:nvSpPr>
                  <p:cNvPr id="182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060" y="1900"/>
                    <a:ext cx="981" cy="3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83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4060" y="1900"/>
                    <a:ext cx="981" cy="3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76" name="Group 31"/>
                <p:cNvGrpSpPr>
                  <a:grpSpLocks/>
                </p:cNvGrpSpPr>
                <p:nvPr/>
              </p:nvGrpSpPr>
              <p:grpSpPr bwMode="auto">
                <a:xfrm>
                  <a:off x="4094" y="1862"/>
                  <a:ext cx="911" cy="7"/>
                  <a:chOff x="4094" y="1862"/>
                  <a:chExt cx="911" cy="7"/>
                </a:xfrm>
              </p:grpSpPr>
              <p:sp>
                <p:nvSpPr>
                  <p:cNvPr id="180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4094" y="1862"/>
                    <a:ext cx="912" cy="8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81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4094" y="1862"/>
                    <a:ext cx="912" cy="8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77" name="Group 34"/>
                <p:cNvGrpSpPr>
                  <a:grpSpLocks/>
                </p:cNvGrpSpPr>
                <p:nvPr/>
              </p:nvGrpSpPr>
              <p:grpSpPr bwMode="auto">
                <a:xfrm>
                  <a:off x="4081" y="1877"/>
                  <a:ext cx="939" cy="9"/>
                  <a:chOff x="4081" y="1877"/>
                  <a:chExt cx="939" cy="9"/>
                </a:xfrm>
              </p:grpSpPr>
              <p:sp>
                <p:nvSpPr>
                  <p:cNvPr id="178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4081" y="1877"/>
                    <a:ext cx="940" cy="1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79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4081" y="1877"/>
                    <a:ext cx="940" cy="10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</p:grpSp>
        </p:grpSp>
        <p:grpSp>
          <p:nvGrpSpPr>
            <p:cNvPr id="10" name="Group 37"/>
            <p:cNvGrpSpPr>
              <a:grpSpLocks/>
            </p:cNvGrpSpPr>
            <p:nvPr/>
          </p:nvGrpSpPr>
          <p:grpSpPr bwMode="auto">
            <a:xfrm>
              <a:off x="4140" y="1590"/>
              <a:ext cx="813" cy="252"/>
              <a:chOff x="4140" y="1590"/>
              <a:chExt cx="813" cy="252"/>
            </a:xfrm>
          </p:grpSpPr>
          <p:grpSp>
            <p:nvGrpSpPr>
              <p:cNvPr id="11" name="Group 38"/>
              <p:cNvGrpSpPr>
                <a:grpSpLocks/>
              </p:cNvGrpSpPr>
              <p:nvPr/>
            </p:nvGrpSpPr>
            <p:grpSpPr bwMode="auto">
              <a:xfrm>
                <a:off x="4259" y="1590"/>
                <a:ext cx="102" cy="252"/>
                <a:chOff x="4259" y="1590"/>
                <a:chExt cx="102" cy="252"/>
              </a:xfrm>
            </p:grpSpPr>
            <p:grpSp>
              <p:nvGrpSpPr>
                <p:cNvPr id="150" name="Group 39"/>
                <p:cNvGrpSpPr>
                  <a:grpSpLocks/>
                </p:cNvGrpSpPr>
                <p:nvPr/>
              </p:nvGrpSpPr>
              <p:grpSpPr bwMode="auto">
                <a:xfrm>
                  <a:off x="4259" y="1838"/>
                  <a:ext cx="102" cy="5"/>
                  <a:chOff x="4259" y="1838"/>
                  <a:chExt cx="102" cy="5"/>
                </a:xfrm>
              </p:grpSpPr>
              <p:sp>
                <p:nvSpPr>
                  <p:cNvPr id="17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4259" y="1838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7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4259" y="1838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51" name="Group 42"/>
                <p:cNvGrpSpPr>
                  <a:grpSpLocks/>
                </p:cNvGrpSpPr>
                <p:nvPr/>
              </p:nvGrpSpPr>
              <p:grpSpPr bwMode="auto">
                <a:xfrm>
                  <a:off x="4259" y="1590"/>
                  <a:ext cx="102" cy="5"/>
                  <a:chOff x="4259" y="1590"/>
                  <a:chExt cx="102" cy="5"/>
                </a:xfrm>
              </p:grpSpPr>
              <p:sp>
                <p:nvSpPr>
                  <p:cNvPr id="168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4259" y="1590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69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259" y="1590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52" name="Group 45"/>
                <p:cNvGrpSpPr>
                  <a:grpSpLocks/>
                </p:cNvGrpSpPr>
                <p:nvPr/>
              </p:nvGrpSpPr>
              <p:grpSpPr bwMode="auto">
                <a:xfrm>
                  <a:off x="4276" y="1601"/>
                  <a:ext cx="73" cy="230"/>
                  <a:chOff x="4276" y="1601"/>
                  <a:chExt cx="73" cy="230"/>
                </a:xfrm>
              </p:grpSpPr>
              <p:grpSp>
                <p:nvGrpSpPr>
                  <p:cNvPr id="153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4276" y="1601"/>
                    <a:ext cx="73" cy="230"/>
                    <a:chOff x="4276" y="1601"/>
                    <a:chExt cx="73" cy="230"/>
                  </a:xfrm>
                </p:grpSpPr>
                <p:sp>
                  <p:nvSpPr>
                    <p:cNvPr id="166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76" y="1601"/>
                      <a:ext cx="74" cy="231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67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76" y="1601"/>
                      <a:ext cx="74" cy="23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54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4299" y="1606"/>
                    <a:ext cx="9" cy="220"/>
                    <a:chOff x="4299" y="1606"/>
                    <a:chExt cx="9" cy="220"/>
                  </a:xfrm>
                </p:grpSpPr>
                <p:sp>
                  <p:nvSpPr>
                    <p:cNvPr id="16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99" y="1606"/>
                      <a:ext cx="10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65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99" y="1606"/>
                      <a:ext cx="10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55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4316" y="1606"/>
                    <a:ext cx="8" cy="220"/>
                    <a:chOff x="4316" y="1606"/>
                    <a:chExt cx="8" cy="220"/>
                  </a:xfrm>
                </p:grpSpPr>
                <p:sp>
                  <p:nvSpPr>
                    <p:cNvPr id="162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6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63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6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56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4333" y="1606"/>
                    <a:ext cx="7" cy="220"/>
                    <a:chOff x="4333" y="1606"/>
                    <a:chExt cx="7" cy="220"/>
                  </a:xfrm>
                </p:grpSpPr>
                <p:sp>
                  <p:nvSpPr>
                    <p:cNvPr id="160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33" y="1606"/>
                      <a:ext cx="8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61" name="Rectangl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33" y="1606"/>
                      <a:ext cx="8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57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4284" y="1606"/>
                    <a:ext cx="7" cy="220"/>
                    <a:chOff x="4284" y="1606"/>
                    <a:chExt cx="7" cy="220"/>
                  </a:xfrm>
                </p:grpSpPr>
                <p:sp>
                  <p:nvSpPr>
                    <p:cNvPr id="158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84" y="1606"/>
                      <a:ext cx="8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59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84" y="1606"/>
                      <a:ext cx="8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</p:grpSp>
          </p:grpSp>
          <p:grpSp>
            <p:nvGrpSpPr>
              <p:cNvPr id="12" name="Group 61"/>
              <p:cNvGrpSpPr>
                <a:grpSpLocks/>
              </p:cNvGrpSpPr>
              <p:nvPr/>
            </p:nvGrpSpPr>
            <p:grpSpPr bwMode="auto">
              <a:xfrm>
                <a:off x="4379" y="1590"/>
                <a:ext cx="103" cy="252"/>
                <a:chOff x="4379" y="1590"/>
                <a:chExt cx="103" cy="252"/>
              </a:xfrm>
            </p:grpSpPr>
            <p:grpSp>
              <p:nvGrpSpPr>
                <p:cNvPr id="128" name="Group 62"/>
                <p:cNvGrpSpPr>
                  <a:grpSpLocks/>
                </p:cNvGrpSpPr>
                <p:nvPr/>
              </p:nvGrpSpPr>
              <p:grpSpPr bwMode="auto">
                <a:xfrm>
                  <a:off x="4379" y="1838"/>
                  <a:ext cx="103" cy="5"/>
                  <a:chOff x="4379" y="1838"/>
                  <a:chExt cx="103" cy="5"/>
                </a:xfrm>
              </p:grpSpPr>
              <p:sp>
                <p:nvSpPr>
                  <p:cNvPr id="148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4379" y="1838"/>
                    <a:ext cx="104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49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4379" y="1838"/>
                    <a:ext cx="104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29" name="Group 65"/>
                <p:cNvGrpSpPr>
                  <a:grpSpLocks/>
                </p:cNvGrpSpPr>
                <p:nvPr/>
              </p:nvGrpSpPr>
              <p:grpSpPr bwMode="auto">
                <a:xfrm>
                  <a:off x="4379" y="1590"/>
                  <a:ext cx="103" cy="5"/>
                  <a:chOff x="4379" y="1590"/>
                  <a:chExt cx="103" cy="5"/>
                </a:xfrm>
              </p:grpSpPr>
              <p:sp>
                <p:nvSpPr>
                  <p:cNvPr id="146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4379" y="1590"/>
                    <a:ext cx="104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4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4379" y="1590"/>
                    <a:ext cx="104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30" name="Group 68"/>
                <p:cNvGrpSpPr>
                  <a:grpSpLocks/>
                </p:cNvGrpSpPr>
                <p:nvPr/>
              </p:nvGrpSpPr>
              <p:grpSpPr bwMode="auto">
                <a:xfrm>
                  <a:off x="4396" y="1601"/>
                  <a:ext cx="73" cy="230"/>
                  <a:chOff x="4396" y="1601"/>
                  <a:chExt cx="73" cy="230"/>
                </a:xfrm>
              </p:grpSpPr>
              <p:grpSp>
                <p:nvGrpSpPr>
                  <p:cNvPr id="131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4396" y="1601"/>
                    <a:ext cx="73" cy="230"/>
                    <a:chOff x="4396" y="1601"/>
                    <a:chExt cx="73" cy="230"/>
                  </a:xfrm>
                </p:grpSpPr>
                <p:sp>
                  <p:nvSpPr>
                    <p:cNvPr id="144" name="Rectangl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601"/>
                      <a:ext cx="74" cy="231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45" name="Rectangle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601"/>
                      <a:ext cx="74" cy="23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32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4420" y="1606"/>
                    <a:ext cx="8" cy="220"/>
                    <a:chOff x="4420" y="1606"/>
                    <a:chExt cx="8" cy="220"/>
                  </a:xfrm>
                </p:grpSpPr>
                <p:sp>
                  <p:nvSpPr>
                    <p:cNvPr id="142" name="Rectangl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0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43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0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33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4436" y="1606"/>
                    <a:ext cx="9" cy="220"/>
                    <a:chOff x="4436" y="1606"/>
                    <a:chExt cx="9" cy="220"/>
                  </a:xfrm>
                </p:grpSpPr>
                <p:sp>
                  <p:nvSpPr>
                    <p:cNvPr id="140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6" y="1606"/>
                      <a:ext cx="10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41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6" y="1606"/>
                      <a:ext cx="10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34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4452" y="1606"/>
                    <a:ext cx="8" cy="220"/>
                    <a:chOff x="4452" y="1606"/>
                    <a:chExt cx="8" cy="220"/>
                  </a:xfrm>
                </p:grpSpPr>
                <p:sp>
                  <p:nvSpPr>
                    <p:cNvPr id="138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2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39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2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35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4403" y="1606"/>
                    <a:ext cx="8" cy="220"/>
                    <a:chOff x="4403" y="1606"/>
                    <a:chExt cx="8" cy="220"/>
                  </a:xfrm>
                </p:grpSpPr>
                <p:sp>
                  <p:nvSpPr>
                    <p:cNvPr id="136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03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37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03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</p:grpSp>
          </p:grpSp>
          <p:grpSp>
            <p:nvGrpSpPr>
              <p:cNvPr id="13" name="Group 84"/>
              <p:cNvGrpSpPr>
                <a:grpSpLocks/>
              </p:cNvGrpSpPr>
              <p:nvPr/>
            </p:nvGrpSpPr>
            <p:grpSpPr bwMode="auto">
              <a:xfrm>
                <a:off x="4496" y="1590"/>
                <a:ext cx="101" cy="252"/>
                <a:chOff x="4496" y="1590"/>
                <a:chExt cx="101" cy="252"/>
              </a:xfrm>
            </p:grpSpPr>
            <p:grpSp>
              <p:nvGrpSpPr>
                <p:cNvPr id="106" name="Group 85"/>
                <p:cNvGrpSpPr>
                  <a:grpSpLocks/>
                </p:cNvGrpSpPr>
                <p:nvPr/>
              </p:nvGrpSpPr>
              <p:grpSpPr bwMode="auto">
                <a:xfrm>
                  <a:off x="4496" y="1838"/>
                  <a:ext cx="101" cy="5"/>
                  <a:chOff x="4496" y="1838"/>
                  <a:chExt cx="101" cy="5"/>
                </a:xfrm>
              </p:grpSpPr>
              <p:sp>
                <p:nvSpPr>
                  <p:cNvPr id="126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4496" y="1838"/>
                    <a:ext cx="102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27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4496" y="1838"/>
                    <a:ext cx="102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07" name="Group 88"/>
                <p:cNvGrpSpPr>
                  <a:grpSpLocks/>
                </p:cNvGrpSpPr>
                <p:nvPr/>
              </p:nvGrpSpPr>
              <p:grpSpPr bwMode="auto">
                <a:xfrm>
                  <a:off x="4496" y="1590"/>
                  <a:ext cx="101" cy="5"/>
                  <a:chOff x="4496" y="1590"/>
                  <a:chExt cx="101" cy="5"/>
                </a:xfrm>
              </p:grpSpPr>
              <p:sp>
                <p:nvSpPr>
                  <p:cNvPr id="124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4496" y="1590"/>
                    <a:ext cx="102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25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4496" y="1590"/>
                    <a:ext cx="102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08" name="Group 91"/>
                <p:cNvGrpSpPr>
                  <a:grpSpLocks/>
                </p:cNvGrpSpPr>
                <p:nvPr/>
              </p:nvGrpSpPr>
              <p:grpSpPr bwMode="auto">
                <a:xfrm>
                  <a:off x="4512" y="1601"/>
                  <a:ext cx="72" cy="230"/>
                  <a:chOff x="4512" y="1601"/>
                  <a:chExt cx="72" cy="230"/>
                </a:xfrm>
              </p:grpSpPr>
              <p:grpSp>
                <p:nvGrpSpPr>
                  <p:cNvPr id="109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4512" y="1601"/>
                    <a:ext cx="72" cy="230"/>
                    <a:chOff x="4512" y="1601"/>
                    <a:chExt cx="72" cy="230"/>
                  </a:xfrm>
                </p:grpSpPr>
                <p:sp>
                  <p:nvSpPr>
                    <p:cNvPr id="122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601"/>
                      <a:ext cx="73" cy="231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23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2" y="1601"/>
                      <a:ext cx="73" cy="23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10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4536" y="1606"/>
                    <a:ext cx="9" cy="220"/>
                    <a:chOff x="4536" y="1606"/>
                    <a:chExt cx="9" cy="220"/>
                  </a:xfrm>
                </p:grpSpPr>
                <p:sp>
                  <p:nvSpPr>
                    <p:cNvPr id="120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6" y="1606"/>
                      <a:ext cx="10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21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6" y="1606"/>
                      <a:ext cx="10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11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4552" y="1606"/>
                    <a:ext cx="8" cy="220"/>
                    <a:chOff x="4552" y="1606"/>
                    <a:chExt cx="8" cy="220"/>
                  </a:xfrm>
                </p:grpSpPr>
                <p:sp>
                  <p:nvSpPr>
                    <p:cNvPr id="118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52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19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52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12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4568" y="1606"/>
                    <a:ext cx="9" cy="220"/>
                    <a:chOff x="4568" y="1606"/>
                    <a:chExt cx="9" cy="220"/>
                  </a:xfrm>
                </p:grpSpPr>
                <p:sp>
                  <p:nvSpPr>
                    <p:cNvPr id="116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8" y="1606"/>
                      <a:ext cx="10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17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8" y="1606"/>
                      <a:ext cx="10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113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4520" y="1606"/>
                    <a:ext cx="8" cy="220"/>
                    <a:chOff x="4520" y="1606"/>
                    <a:chExt cx="8" cy="220"/>
                  </a:xfrm>
                </p:grpSpPr>
                <p:sp>
                  <p:nvSpPr>
                    <p:cNvPr id="114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0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15" name="Rectangl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0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</p:grpSp>
          </p:grpSp>
          <p:grpSp>
            <p:nvGrpSpPr>
              <p:cNvPr id="14" name="Group 107"/>
              <p:cNvGrpSpPr>
                <a:grpSpLocks/>
              </p:cNvGrpSpPr>
              <p:nvPr/>
            </p:nvGrpSpPr>
            <p:grpSpPr bwMode="auto">
              <a:xfrm>
                <a:off x="4613" y="1590"/>
                <a:ext cx="102" cy="252"/>
                <a:chOff x="4613" y="1590"/>
                <a:chExt cx="102" cy="252"/>
              </a:xfrm>
            </p:grpSpPr>
            <p:grpSp>
              <p:nvGrpSpPr>
                <p:cNvPr id="84" name="Group 108"/>
                <p:cNvGrpSpPr>
                  <a:grpSpLocks/>
                </p:cNvGrpSpPr>
                <p:nvPr/>
              </p:nvGrpSpPr>
              <p:grpSpPr bwMode="auto">
                <a:xfrm>
                  <a:off x="4613" y="1838"/>
                  <a:ext cx="102" cy="5"/>
                  <a:chOff x="4613" y="1838"/>
                  <a:chExt cx="102" cy="5"/>
                </a:xfrm>
              </p:grpSpPr>
              <p:sp>
                <p:nvSpPr>
                  <p:cNvPr id="104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4613" y="1838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05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4613" y="1838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85" name="Group 111"/>
                <p:cNvGrpSpPr>
                  <a:grpSpLocks/>
                </p:cNvGrpSpPr>
                <p:nvPr/>
              </p:nvGrpSpPr>
              <p:grpSpPr bwMode="auto">
                <a:xfrm>
                  <a:off x="4613" y="1590"/>
                  <a:ext cx="102" cy="5"/>
                  <a:chOff x="4613" y="1590"/>
                  <a:chExt cx="102" cy="5"/>
                </a:xfrm>
              </p:grpSpPr>
              <p:sp>
                <p:nvSpPr>
                  <p:cNvPr id="102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4613" y="1590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103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4613" y="1590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86" name="Group 114"/>
                <p:cNvGrpSpPr>
                  <a:grpSpLocks/>
                </p:cNvGrpSpPr>
                <p:nvPr/>
              </p:nvGrpSpPr>
              <p:grpSpPr bwMode="auto">
                <a:xfrm>
                  <a:off x="4630" y="1601"/>
                  <a:ext cx="72" cy="230"/>
                  <a:chOff x="4630" y="1601"/>
                  <a:chExt cx="72" cy="230"/>
                </a:xfrm>
              </p:grpSpPr>
              <p:grpSp>
                <p:nvGrpSpPr>
                  <p:cNvPr id="87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4630" y="1601"/>
                    <a:ext cx="72" cy="230"/>
                    <a:chOff x="4630" y="1601"/>
                    <a:chExt cx="72" cy="230"/>
                  </a:xfrm>
                </p:grpSpPr>
                <p:sp>
                  <p:nvSpPr>
                    <p:cNvPr id="100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30" y="1601"/>
                      <a:ext cx="73" cy="231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101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30" y="1601"/>
                      <a:ext cx="73" cy="23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88" name="Group 118"/>
                  <p:cNvGrpSpPr>
                    <a:grpSpLocks/>
                  </p:cNvGrpSpPr>
                  <p:nvPr/>
                </p:nvGrpSpPr>
                <p:grpSpPr bwMode="auto">
                  <a:xfrm>
                    <a:off x="4654" y="1606"/>
                    <a:ext cx="8" cy="220"/>
                    <a:chOff x="4654" y="1606"/>
                    <a:chExt cx="8" cy="220"/>
                  </a:xfrm>
                </p:grpSpPr>
                <p:sp>
                  <p:nvSpPr>
                    <p:cNvPr id="98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4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99" name="Rectangl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4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89" name="Group 121"/>
                  <p:cNvGrpSpPr>
                    <a:grpSpLocks/>
                  </p:cNvGrpSpPr>
                  <p:nvPr/>
                </p:nvGrpSpPr>
                <p:grpSpPr bwMode="auto">
                  <a:xfrm>
                    <a:off x="4670" y="1606"/>
                    <a:ext cx="9" cy="220"/>
                    <a:chOff x="4670" y="1606"/>
                    <a:chExt cx="9" cy="220"/>
                  </a:xfrm>
                </p:grpSpPr>
                <p:sp>
                  <p:nvSpPr>
                    <p:cNvPr id="96" name="Rectangle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0" y="1606"/>
                      <a:ext cx="10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97" name="Rectangle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0" y="1606"/>
                      <a:ext cx="10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90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4686" y="1606"/>
                    <a:ext cx="8" cy="220"/>
                    <a:chOff x="4686" y="1606"/>
                    <a:chExt cx="8" cy="220"/>
                  </a:xfrm>
                </p:grpSpPr>
                <p:sp>
                  <p:nvSpPr>
                    <p:cNvPr id="94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86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95" name="Rectangle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86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91" name="Group 127"/>
                  <p:cNvGrpSpPr>
                    <a:grpSpLocks/>
                  </p:cNvGrpSpPr>
                  <p:nvPr/>
                </p:nvGrpSpPr>
                <p:grpSpPr bwMode="auto">
                  <a:xfrm>
                    <a:off x="4639" y="1606"/>
                    <a:ext cx="8" cy="220"/>
                    <a:chOff x="4639" y="1606"/>
                    <a:chExt cx="8" cy="220"/>
                  </a:xfrm>
                </p:grpSpPr>
                <p:sp>
                  <p:nvSpPr>
                    <p:cNvPr id="92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39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93" name="Rectangle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39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</p:grpSp>
          </p:grpSp>
          <p:grpSp>
            <p:nvGrpSpPr>
              <p:cNvPr id="15" name="Group 130"/>
              <p:cNvGrpSpPr>
                <a:grpSpLocks/>
              </p:cNvGrpSpPr>
              <p:nvPr/>
            </p:nvGrpSpPr>
            <p:grpSpPr bwMode="auto">
              <a:xfrm>
                <a:off x="4851" y="1590"/>
                <a:ext cx="102" cy="252"/>
                <a:chOff x="4851" y="1590"/>
                <a:chExt cx="102" cy="252"/>
              </a:xfrm>
            </p:grpSpPr>
            <p:grpSp>
              <p:nvGrpSpPr>
                <p:cNvPr id="62" name="Group 131"/>
                <p:cNvGrpSpPr>
                  <a:grpSpLocks/>
                </p:cNvGrpSpPr>
                <p:nvPr/>
              </p:nvGrpSpPr>
              <p:grpSpPr bwMode="auto">
                <a:xfrm>
                  <a:off x="4851" y="1838"/>
                  <a:ext cx="102" cy="5"/>
                  <a:chOff x="4851" y="1838"/>
                  <a:chExt cx="102" cy="5"/>
                </a:xfrm>
              </p:grpSpPr>
              <p:sp>
                <p:nvSpPr>
                  <p:cNvPr id="82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4851" y="1838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83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4851" y="1838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63" name="Group 134"/>
                <p:cNvGrpSpPr>
                  <a:grpSpLocks/>
                </p:cNvGrpSpPr>
                <p:nvPr/>
              </p:nvGrpSpPr>
              <p:grpSpPr bwMode="auto">
                <a:xfrm>
                  <a:off x="4851" y="1590"/>
                  <a:ext cx="102" cy="5"/>
                  <a:chOff x="4851" y="1590"/>
                  <a:chExt cx="102" cy="5"/>
                </a:xfrm>
              </p:grpSpPr>
              <p:sp>
                <p:nvSpPr>
                  <p:cNvPr id="80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4851" y="1590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81" name="Rectangle 136"/>
                  <p:cNvSpPr>
                    <a:spLocks noChangeArrowheads="1"/>
                  </p:cNvSpPr>
                  <p:nvPr/>
                </p:nvSpPr>
                <p:spPr bwMode="auto">
                  <a:xfrm>
                    <a:off x="4851" y="1590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64" name="Group 137"/>
                <p:cNvGrpSpPr>
                  <a:grpSpLocks/>
                </p:cNvGrpSpPr>
                <p:nvPr/>
              </p:nvGrpSpPr>
              <p:grpSpPr bwMode="auto">
                <a:xfrm>
                  <a:off x="4867" y="1601"/>
                  <a:ext cx="73" cy="230"/>
                  <a:chOff x="4867" y="1601"/>
                  <a:chExt cx="73" cy="230"/>
                </a:xfrm>
              </p:grpSpPr>
              <p:grpSp>
                <p:nvGrpSpPr>
                  <p:cNvPr id="65" name="Group 138"/>
                  <p:cNvGrpSpPr>
                    <a:grpSpLocks/>
                  </p:cNvGrpSpPr>
                  <p:nvPr/>
                </p:nvGrpSpPr>
                <p:grpSpPr bwMode="auto">
                  <a:xfrm>
                    <a:off x="4867" y="1601"/>
                    <a:ext cx="73" cy="230"/>
                    <a:chOff x="4867" y="1601"/>
                    <a:chExt cx="73" cy="230"/>
                  </a:xfrm>
                </p:grpSpPr>
                <p:sp>
                  <p:nvSpPr>
                    <p:cNvPr id="78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7" y="1601"/>
                      <a:ext cx="74" cy="231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79" name="Rectangle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7" y="1601"/>
                      <a:ext cx="74" cy="23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66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4892" y="1606"/>
                    <a:ext cx="8" cy="220"/>
                    <a:chOff x="4892" y="1606"/>
                    <a:chExt cx="8" cy="220"/>
                  </a:xfrm>
                </p:grpSpPr>
                <p:sp>
                  <p:nvSpPr>
                    <p:cNvPr id="76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2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77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2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67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4908" y="1606"/>
                    <a:ext cx="8" cy="220"/>
                    <a:chOff x="4908" y="1606"/>
                    <a:chExt cx="8" cy="220"/>
                  </a:xfrm>
                </p:grpSpPr>
                <p:sp>
                  <p:nvSpPr>
                    <p:cNvPr id="74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8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75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8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68" name="Group 147"/>
                  <p:cNvGrpSpPr>
                    <a:grpSpLocks/>
                  </p:cNvGrpSpPr>
                  <p:nvPr/>
                </p:nvGrpSpPr>
                <p:grpSpPr bwMode="auto">
                  <a:xfrm>
                    <a:off x="4924" y="1606"/>
                    <a:ext cx="8" cy="220"/>
                    <a:chOff x="4924" y="1606"/>
                    <a:chExt cx="8" cy="220"/>
                  </a:xfrm>
                </p:grpSpPr>
                <p:sp>
                  <p:nvSpPr>
                    <p:cNvPr id="72" name="Rectangle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4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73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4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69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4876" y="1606"/>
                    <a:ext cx="9" cy="220"/>
                    <a:chOff x="4876" y="1606"/>
                    <a:chExt cx="9" cy="220"/>
                  </a:xfrm>
                </p:grpSpPr>
                <p:sp>
                  <p:nvSpPr>
                    <p:cNvPr id="70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6" y="1606"/>
                      <a:ext cx="10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71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6" y="1606"/>
                      <a:ext cx="10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</p:grpSp>
          </p:grpSp>
          <p:grpSp>
            <p:nvGrpSpPr>
              <p:cNvPr id="16" name="Group 153"/>
              <p:cNvGrpSpPr>
                <a:grpSpLocks/>
              </p:cNvGrpSpPr>
              <p:nvPr/>
            </p:nvGrpSpPr>
            <p:grpSpPr bwMode="auto">
              <a:xfrm>
                <a:off x="4140" y="1590"/>
                <a:ext cx="102" cy="252"/>
                <a:chOff x="4140" y="1590"/>
                <a:chExt cx="102" cy="252"/>
              </a:xfrm>
            </p:grpSpPr>
            <p:grpSp>
              <p:nvGrpSpPr>
                <p:cNvPr id="40" name="Group 154"/>
                <p:cNvGrpSpPr>
                  <a:grpSpLocks/>
                </p:cNvGrpSpPr>
                <p:nvPr/>
              </p:nvGrpSpPr>
              <p:grpSpPr bwMode="auto">
                <a:xfrm>
                  <a:off x="4140" y="1838"/>
                  <a:ext cx="102" cy="5"/>
                  <a:chOff x="4140" y="1838"/>
                  <a:chExt cx="102" cy="5"/>
                </a:xfrm>
              </p:grpSpPr>
              <p:sp>
                <p:nvSpPr>
                  <p:cNvPr id="60" name="Rectangle 155"/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1838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61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1838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41" name="Group 157"/>
                <p:cNvGrpSpPr>
                  <a:grpSpLocks/>
                </p:cNvGrpSpPr>
                <p:nvPr/>
              </p:nvGrpSpPr>
              <p:grpSpPr bwMode="auto">
                <a:xfrm>
                  <a:off x="4140" y="1590"/>
                  <a:ext cx="102" cy="5"/>
                  <a:chOff x="4140" y="1590"/>
                  <a:chExt cx="102" cy="5"/>
                </a:xfrm>
              </p:grpSpPr>
              <p:sp>
                <p:nvSpPr>
                  <p:cNvPr id="58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1590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59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4140" y="1590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42" name="Group 160"/>
                <p:cNvGrpSpPr>
                  <a:grpSpLocks/>
                </p:cNvGrpSpPr>
                <p:nvPr/>
              </p:nvGrpSpPr>
              <p:grpSpPr bwMode="auto">
                <a:xfrm>
                  <a:off x="4157" y="1601"/>
                  <a:ext cx="72" cy="230"/>
                  <a:chOff x="4157" y="1601"/>
                  <a:chExt cx="72" cy="230"/>
                </a:xfrm>
              </p:grpSpPr>
              <p:grpSp>
                <p:nvGrpSpPr>
                  <p:cNvPr id="43" name="Group 161"/>
                  <p:cNvGrpSpPr>
                    <a:grpSpLocks/>
                  </p:cNvGrpSpPr>
                  <p:nvPr/>
                </p:nvGrpSpPr>
                <p:grpSpPr bwMode="auto">
                  <a:xfrm>
                    <a:off x="4157" y="1601"/>
                    <a:ext cx="72" cy="230"/>
                    <a:chOff x="4157" y="1601"/>
                    <a:chExt cx="72" cy="230"/>
                  </a:xfrm>
                </p:grpSpPr>
                <p:sp>
                  <p:nvSpPr>
                    <p:cNvPr id="56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7" y="1601"/>
                      <a:ext cx="73" cy="231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57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7" y="1601"/>
                      <a:ext cx="73" cy="23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44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4182" y="1606"/>
                    <a:ext cx="8" cy="220"/>
                    <a:chOff x="4182" y="1606"/>
                    <a:chExt cx="8" cy="220"/>
                  </a:xfrm>
                </p:grpSpPr>
                <p:sp>
                  <p:nvSpPr>
                    <p:cNvPr id="54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2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55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2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45" name="Group 167"/>
                  <p:cNvGrpSpPr>
                    <a:grpSpLocks/>
                  </p:cNvGrpSpPr>
                  <p:nvPr/>
                </p:nvGrpSpPr>
                <p:grpSpPr bwMode="auto">
                  <a:xfrm>
                    <a:off x="4197" y="1606"/>
                    <a:ext cx="8" cy="220"/>
                    <a:chOff x="4197" y="1606"/>
                    <a:chExt cx="8" cy="220"/>
                  </a:xfrm>
                </p:grpSpPr>
                <p:sp>
                  <p:nvSpPr>
                    <p:cNvPr id="52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7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53" name="Rectangle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7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46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4213" y="1606"/>
                    <a:ext cx="9" cy="220"/>
                    <a:chOff x="4213" y="1606"/>
                    <a:chExt cx="9" cy="220"/>
                  </a:xfrm>
                </p:grpSpPr>
                <p:sp>
                  <p:nvSpPr>
                    <p:cNvPr id="50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13" y="1606"/>
                      <a:ext cx="10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51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13" y="1606"/>
                      <a:ext cx="10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47" name="Group 173"/>
                  <p:cNvGrpSpPr>
                    <a:grpSpLocks/>
                  </p:cNvGrpSpPr>
                  <p:nvPr/>
                </p:nvGrpSpPr>
                <p:grpSpPr bwMode="auto">
                  <a:xfrm>
                    <a:off x="4166" y="1606"/>
                    <a:ext cx="7" cy="220"/>
                    <a:chOff x="4166" y="1606"/>
                    <a:chExt cx="7" cy="220"/>
                  </a:xfrm>
                </p:grpSpPr>
                <p:sp>
                  <p:nvSpPr>
                    <p:cNvPr id="48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1606"/>
                      <a:ext cx="8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49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6" y="1606"/>
                      <a:ext cx="8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</p:grpSp>
          </p:grpSp>
          <p:grpSp>
            <p:nvGrpSpPr>
              <p:cNvPr id="17" name="Group 176"/>
              <p:cNvGrpSpPr>
                <a:grpSpLocks/>
              </p:cNvGrpSpPr>
              <p:nvPr/>
            </p:nvGrpSpPr>
            <p:grpSpPr bwMode="auto">
              <a:xfrm>
                <a:off x="4733" y="1590"/>
                <a:ext cx="102" cy="252"/>
                <a:chOff x="4733" y="1590"/>
                <a:chExt cx="102" cy="252"/>
              </a:xfrm>
            </p:grpSpPr>
            <p:grpSp>
              <p:nvGrpSpPr>
                <p:cNvPr id="18" name="Group 177"/>
                <p:cNvGrpSpPr>
                  <a:grpSpLocks/>
                </p:cNvGrpSpPr>
                <p:nvPr/>
              </p:nvGrpSpPr>
              <p:grpSpPr bwMode="auto">
                <a:xfrm>
                  <a:off x="4733" y="1838"/>
                  <a:ext cx="102" cy="5"/>
                  <a:chOff x="4733" y="1838"/>
                  <a:chExt cx="102" cy="5"/>
                </a:xfrm>
              </p:grpSpPr>
              <p:sp>
                <p:nvSpPr>
                  <p:cNvPr id="38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4733" y="1838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39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4733" y="1838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19" name="Group 180"/>
                <p:cNvGrpSpPr>
                  <a:grpSpLocks/>
                </p:cNvGrpSpPr>
                <p:nvPr/>
              </p:nvGrpSpPr>
              <p:grpSpPr bwMode="auto">
                <a:xfrm>
                  <a:off x="4733" y="1590"/>
                  <a:ext cx="102" cy="5"/>
                  <a:chOff x="4733" y="1590"/>
                  <a:chExt cx="102" cy="5"/>
                </a:xfrm>
              </p:grpSpPr>
              <p:sp>
                <p:nvSpPr>
                  <p:cNvPr id="36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4733" y="1590"/>
                    <a:ext cx="103" cy="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  <p:sp>
                <p:nvSpPr>
                  <p:cNvPr id="37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4733" y="1590"/>
                    <a:ext cx="103" cy="6"/>
                  </a:xfrm>
                  <a:prstGeom prst="rect">
                    <a:avLst/>
                  </a:prstGeom>
                  <a:noFill/>
                  <a:ln w="3960">
                    <a:solidFill>
                      <a:srgbClr val="C0C0C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b-NO" dirty="0"/>
                  </a:p>
                </p:txBody>
              </p:sp>
            </p:grpSp>
            <p:grpSp>
              <p:nvGrpSpPr>
                <p:cNvPr id="20" name="Group 183"/>
                <p:cNvGrpSpPr>
                  <a:grpSpLocks/>
                </p:cNvGrpSpPr>
                <p:nvPr/>
              </p:nvGrpSpPr>
              <p:grpSpPr bwMode="auto">
                <a:xfrm>
                  <a:off x="4750" y="1601"/>
                  <a:ext cx="73" cy="230"/>
                  <a:chOff x="4750" y="1601"/>
                  <a:chExt cx="73" cy="230"/>
                </a:xfrm>
              </p:grpSpPr>
              <p:grpSp>
                <p:nvGrpSpPr>
                  <p:cNvPr id="21" name="Group 184"/>
                  <p:cNvGrpSpPr>
                    <a:grpSpLocks/>
                  </p:cNvGrpSpPr>
                  <p:nvPr/>
                </p:nvGrpSpPr>
                <p:grpSpPr bwMode="auto">
                  <a:xfrm>
                    <a:off x="4750" y="1601"/>
                    <a:ext cx="73" cy="230"/>
                    <a:chOff x="4750" y="1601"/>
                    <a:chExt cx="73" cy="230"/>
                  </a:xfrm>
                </p:grpSpPr>
                <p:sp>
                  <p:nvSpPr>
                    <p:cNvPr id="34" name="Rectangle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0" y="1601"/>
                      <a:ext cx="74" cy="231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35" name="Rectangle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0" y="1601"/>
                      <a:ext cx="74" cy="23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C0C0C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22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4774" y="1606"/>
                    <a:ext cx="8" cy="220"/>
                    <a:chOff x="4774" y="1606"/>
                    <a:chExt cx="8" cy="220"/>
                  </a:xfrm>
                </p:grpSpPr>
                <p:sp>
                  <p:nvSpPr>
                    <p:cNvPr id="32" name="Rectangle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74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33" name="Rectangle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74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23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4790" y="1606"/>
                    <a:ext cx="8" cy="220"/>
                    <a:chOff x="4790" y="1606"/>
                    <a:chExt cx="8" cy="220"/>
                  </a:xfrm>
                </p:grpSpPr>
                <p:sp>
                  <p:nvSpPr>
                    <p:cNvPr id="30" name="Rectangle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0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31" name="Rectangle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0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24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4806" y="1606"/>
                    <a:ext cx="8" cy="220"/>
                    <a:chOff x="4806" y="1606"/>
                    <a:chExt cx="8" cy="220"/>
                  </a:xfrm>
                </p:grpSpPr>
                <p:sp>
                  <p:nvSpPr>
                    <p:cNvPr id="28" name="Rectangle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6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29" name="Rectangle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6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  <p:grpSp>
                <p:nvGrpSpPr>
                  <p:cNvPr id="25" name="Group 196"/>
                  <p:cNvGrpSpPr>
                    <a:grpSpLocks/>
                  </p:cNvGrpSpPr>
                  <p:nvPr/>
                </p:nvGrpSpPr>
                <p:grpSpPr bwMode="auto">
                  <a:xfrm>
                    <a:off x="4758" y="1606"/>
                    <a:ext cx="8" cy="220"/>
                    <a:chOff x="4758" y="1606"/>
                    <a:chExt cx="8" cy="220"/>
                  </a:xfrm>
                </p:grpSpPr>
                <p:sp>
                  <p:nvSpPr>
                    <p:cNvPr id="26" name="Rectangle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8" y="1606"/>
                      <a:ext cx="9" cy="221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  <p:sp>
                  <p:nvSpPr>
                    <p:cNvPr id="27" name="Rectangle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8" y="1606"/>
                      <a:ext cx="9" cy="221"/>
                    </a:xfrm>
                    <a:prstGeom prst="rect">
                      <a:avLst/>
                    </a:prstGeom>
                    <a:noFill/>
                    <a:ln w="3960">
                      <a:solidFill>
                        <a:srgbClr val="80808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nb-NO" dirty="0"/>
                    </a:p>
                  </p:txBody>
                </p:sp>
              </p:grpSp>
            </p:grpSp>
          </p:grpSp>
        </p:grpSp>
      </p:grpSp>
      <p:sp>
        <p:nvSpPr>
          <p:cNvPr id="275" name="Rectangle 276"/>
          <p:cNvSpPr>
            <a:spLocks noChangeArrowheads="1"/>
          </p:cNvSpPr>
          <p:nvPr/>
        </p:nvSpPr>
        <p:spPr bwMode="auto">
          <a:xfrm>
            <a:off x="7117520" y="4834791"/>
            <a:ext cx="15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dirty="0"/>
          </a:p>
        </p:txBody>
      </p:sp>
      <p:sp>
        <p:nvSpPr>
          <p:cNvPr id="285" name="Rectangle 286"/>
          <p:cNvSpPr>
            <a:spLocks noChangeArrowheads="1"/>
          </p:cNvSpPr>
          <p:nvPr/>
        </p:nvSpPr>
        <p:spPr bwMode="auto">
          <a:xfrm>
            <a:off x="6462153" y="5549166"/>
            <a:ext cx="1880918" cy="625388"/>
          </a:xfrm>
          <a:prstGeom prst="rect">
            <a:avLst/>
          </a:prstGeom>
          <a:solidFill>
            <a:srgbClr val="E99211"/>
          </a:solidFill>
          <a:ln w="9360">
            <a:noFill/>
            <a:miter lim="800000"/>
            <a:headEnd/>
            <a:tailEnd/>
          </a:ln>
          <a:effectLst/>
        </p:spPr>
        <p:txBody>
          <a:bodyPr lIns="90000" tIns="0" rIns="90000" bIns="0" anchor="ctr"/>
          <a:lstStyle/>
          <a:p>
            <a:r>
              <a:rPr lang="en-GB" sz="1400" b="1" dirty="0">
                <a:solidFill>
                  <a:schemeClr val="bg1"/>
                </a:solidFill>
                <a:latin typeface="Arial" charset="0"/>
              </a:rPr>
              <a:t>studieforberedende</a:t>
            </a:r>
            <a:r>
              <a:rPr lang="en-GB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400" b="1" dirty="0">
                <a:solidFill>
                  <a:schemeClr val="bg1"/>
                </a:solidFill>
                <a:latin typeface="Arial" charset="0"/>
              </a:rPr>
              <a:t>utdanningsprogram</a:t>
            </a:r>
          </a:p>
        </p:txBody>
      </p:sp>
      <p:sp>
        <p:nvSpPr>
          <p:cNvPr id="291" name="Text Box 292"/>
          <p:cNvSpPr txBox="1">
            <a:spLocks noChangeArrowheads="1"/>
          </p:cNvSpPr>
          <p:nvPr/>
        </p:nvSpPr>
        <p:spPr bwMode="auto">
          <a:xfrm>
            <a:off x="1798761" y="4799218"/>
            <a:ext cx="1868488" cy="538163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</a:rPr>
              <a:t>Første skole</a:t>
            </a:r>
            <a:r>
              <a:rPr lang="en-GB" sz="1400" dirty="0">
                <a:latin typeface="Arial Unicode MS" pitchFamily="34" charset="-128"/>
              </a:rPr>
              <a:t>å</a:t>
            </a:r>
            <a:r>
              <a:rPr lang="en-GB" sz="1400" dirty="0">
                <a:latin typeface="Arial" charset="0"/>
              </a:rPr>
              <a:t>r: vg1</a:t>
            </a:r>
            <a:endParaRPr lang="nb-NO" sz="1400" dirty="0"/>
          </a:p>
        </p:txBody>
      </p:sp>
      <p:sp>
        <p:nvSpPr>
          <p:cNvPr id="292" name="Text Box 293"/>
          <p:cNvSpPr txBox="1">
            <a:spLocks noChangeArrowheads="1"/>
          </p:cNvSpPr>
          <p:nvPr/>
        </p:nvSpPr>
        <p:spPr bwMode="auto">
          <a:xfrm>
            <a:off x="1800981" y="5549165"/>
            <a:ext cx="1868489" cy="625389"/>
          </a:xfrm>
          <a:prstGeom prst="rect">
            <a:avLst/>
          </a:prstGeom>
          <a:solidFill>
            <a:srgbClr val="68A321"/>
          </a:solidFill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b="1" dirty="0">
                <a:solidFill>
                  <a:schemeClr val="bg1"/>
                </a:solidFill>
                <a:latin typeface="Arial" charset="0"/>
              </a:rPr>
              <a:t>yrkesfaglige</a:t>
            </a:r>
            <a:r>
              <a:rPr lang="en-GB" sz="1400" dirty="0">
                <a:solidFill>
                  <a:schemeClr val="bg1"/>
                </a:solidFill>
                <a:latin typeface="Arial" charset="0"/>
              </a:rPr>
              <a:t> </a:t>
            </a:r>
            <a:br>
              <a:rPr lang="en-GB" sz="1400" dirty="0">
                <a:solidFill>
                  <a:schemeClr val="bg1"/>
                </a:solidFill>
                <a:latin typeface="Arial" charset="0"/>
              </a:rPr>
            </a:br>
            <a:r>
              <a:rPr lang="en-GB" sz="1400" b="1" dirty="0">
                <a:solidFill>
                  <a:schemeClr val="bg1"/>
                </a:solidFill>
                <a:latin typeface="Arial" charset="0"/>
              </a:rPr>
              <a:t>utdanningsprogram</a:t>
            </a:r>
            <a:endParaRPr lang="nb-NO" sz="1400" b="1" dirty="0">
              <a:solidFill>
                <a:schemeClr val="bg1"/>
              </a:solidFill>
            </a:endParaRPr>
          </a:p>
        </p:txBody>
      </p:sp>
      <p:sp>
        <p:nvSpPr>
          <p:cNvPr id="293" name="Text Box 294"/>
          <p:cNvSpPr txBox="1">
            <a:spLocks noChangeArrowheads="1"/>
          </p:cNvSpPr>
          <p:nvPr/>
        </p:nvSpPr>
        <p:spPr bwMode="auto">
          <a:xfrm>
            <a:off x="6474582" y="4797519"/>
            <a:ext cx="1868488" cy="538163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</a:rPr>
              <a:t>Første skole</a:t>
            </a:r>
            <a:r>
              <a:rPr lang="en-GB" sz="1400" dirty="0">
                <a:latin typeface="Arial Unicode MS" pitchFamily="34" charset="-128"/>
              </a:rPr>
              <a:t>å</a:t>
            </a:r>
            <a:r>
              <a:rPr lang="en-GB" sz="1400" dirty="0">
                <a:latin typeface="Arial" charset="0"/>
              </a:rPr>
              <a:t>r: vg1</a:t>
            </a:r>
            <a:endParaRPr lang="nb-NO" sz="1400" dirty="0"/>
          </a:p>
        </p:txBody>
      </p:sp>
      <p:sp>
        <p:nvSpPr>
          <p:cNvPr id="294" name="Text Box 295"/>
          <p:cNvSpPr txBox="1">
            <a:spLocks noChangeArrowheads="1"/>
          </p:cNvSpPr>
          <p:nvPr/>
        </p:nvSpPr>
        <p:spPr bwMode="auto">
          <a:xfrm>
            <a:off x="1800982" y="3969605"/>
            <a:ext cx="1868488" cy="567980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</a:rPr>
              <a:t>Andre skole</a:t>
            </a:r>
            <a:r>
              <a:rPr lang="en-GB" sz="1400" dirty="0">
                <a:latin typeface="Arial Unicode MS" pitchFamily="34" charset="-128"/>
              </a:rPr>
              <a:t>å</a:t>
            </a:r>
            <a:r>
              <a:rPr lang="en-GB" sz="1400" dirty="0">
                <a:latin typeface="Arial" charset="0"/>
              </a:rPr>
              <a:t>r: vg2</a:t>
            </a:r>
            <a:endParaRPr lang="nb-NO" sz="1400" dirty="0"/>
          </a:p>
        </p:txBody>
      </p:sp>
      <p:sp>
        <p:nvSpPr>
          <p:cNvPr id="295" name="Text Box 296"/>
          <p:cNvSpPr txBox="1">
            <a:spLocks noChangeArrowheads="1"/>
          </p:cNvSpPr>
          <p:nvPr/>
        </p:nvSpPr>
        <p:spPr bwMode="auto">
          <a:xfrm>
            <a:off x="1800982" y="2746815"/>
            <a:ext cx="1868488" cy="952914"/>
          </a:xfrm>
          <a:prstGeom prst="rect">
            <a:avLst/>
          </a:prstGeom>
          <a:solidFill>
            <a:srgbClr val="FFFFFF"/>
          </a:solidFill>
          <a:ln w="38100">
            <a:solidFill>
              <a:srgbClr val="68A3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</a:rPr>
              <a:t>Tredje og fjerde skole</a:t>
            </a:r>
            <a:r>
              <a:rPr lang="en-GB" sz="1400" dirty="0">
                <a:latin typeface="Arial Unicode MS" pitchFamily="34" charset="-128"/>
              </a:rPr>
              <a:t>å</a:t>
            </a:r>
            <a:r>
              <a:rPr lang="en-GB" sz="1400" dirty="0">
                <a:latin typeface="Arial" charset="0"/>
              </a:rPr>
              <a:t>r: vg3 </a:t>
            </a:r>
            <a:br>
              <a:rPr lang="en-GB" sz="1400" dirty="0">
                <a:latin typeface="Arial" charset="0"/>
              </a:rPr>
            </a:br>
            <a:r>
              <a:rPr lang="en-GB" sz="1400" dirty="0">
                <a:latin typeface="Arial" charset="0"/>
              </a:rPr>
              <a:t>Oppl</a:t>
            </a:r>
            <a:r>
              <a:rPr lang="en-GB" sz="1400" dirty="0">
                <a:latin typeface="Arial Unicode MS" pitchFamily="34" charset="-128"/>
              </a:rPr>
              <a:t>æ</a:t>
            </a:r>
            <a:r>
              <a:rPr lang="en-GB" sz="1400" dirty="0">
                <a:latin typeface="Arial" charset="0"/>
              </a:rPr>
              <a:t>ring i bedrift</a:t>
            </a:r>
          </a:p>
        </p:txBody>
      </p:sp>
      <p:sp>
        <p:nvSpPr>
          <p:cNvPr id="296" name="Text Box 297"/>
          <p:cNvSpPr txBox="1">
            <a:spLocks noChangeArrowheads="1"/>
          </p:cNvSpPr>
          <p:nvPr/>
        </p:nvSpPr>
        <p:spPr bwMode="auto">
          <a:xfrm>
            <a:off x="4293749" y="1872112"/>
            <a:ext cx="1712913" cy="563692"/>
          </a:xfrm>
          <a:prstGeom prst="rect">
            <a:avLst/>
          </a:prstGeom>
          <a:ln w="38100">
            <a:solidFill>
              <a:srgbClr val="E99211"/>
            </a:solidFill>
            <a:prstDash val="solid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>
              <a:defRPr/>
            </a:pPr>
            <a:r>
              <a:rPr lang="en-GB" sz="1400" dirty="0">
                <a:latin typeface="Arial" charset="0"/>
              </a:rPr>
              <a:t>Femte skoleår: vg4 P</a:t>
            </a:r>
            <a:r>
              <a:rPr lang="en-GB" sz="1400" dirty="0">
                <a:latin typeface="Arial Unicode MS" pitchFamily="34" charset="-128"/>
              </a:rPr>
              <a:t>å</a:t>
            </a:r>
            <a:r>
              <a:rPr lang="en-GB" sz="1400" dirty="0">
                <a:latin typeface="Arial" charset="0"/>
              </a:rPr>
              <a:t>bygging</a:t>
            </a:r>
            <a:endParaRPr lang="nb-NO" sz="1400" dirty="0"/>
          </a:p>
        </p:txBody>
      </p:sp>
      <p:sp>
        <p:nvSpPr>
          <p:cNvPr id="297" name="Text Box 298"/>
          <p:cNvSpPr txBox="1">
            <a:spLocks noChangeArrowheads="1"/>
          </p:cNvSpPr>
          <p:nvPr/>
        </p:nvSpPr>
        <p:spPr bwMode="auto">
          <a:xfrm>
            <a:off x="6411660" y="2630731"/>
            <a:ext cx="2192788" cy="269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b="1" dirty="0">
                <a:solidFill>
                  <a:srgbClr val="E99211"/>
                </a:solidFill>
                <a:latin typeface="Arial" charset="0"/>
              </a:rPr>
              <a:t>STUDIEKOMPETANSE</a:t>
            </a:r>
            <a:endParaRPr lang="nb-NO" sz="1400" dirty="0">
              <a:solidFill>
                <a:srgbClr val="E99211"/>
              </a:solidFill>
            </a:endParaRPr>
          </a:p>
        </p:txBody>
      </p:sp>
      <p:sp>
        <p:nvSpPr>
          <p:cNvPr id="301" name="Text Box 302"/>
          <p:cNvSpPr txBox="1">
            <a:spLocks noChangeArrowheads="1"/>
          </p:cNvSpPr>
          <p:nvPr/>
        </p:nvSpPr>
        <p:spPr bwMode="auto">
          <a:xfrm>
            <a:off x="6474582" y="3969604"/>
            <a:ext cx="1868488" cy="567980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</a:rPr>
              <a:t>Andre skole</a:t>
            </a:r>
            <a:r>
              <a:rPr lang="en-GB" sz="1400" dirty="0">
                <a:latin typeface="Arial Unicode MS" pitchFamily="34" charset="-128"/>
              </a:rPr>
              <a:t>å</a:t>
            </a:r>
            <a:r>
              <a:rPr lang="en-GB" sz="1400" dirty="0">
                <a:latin typeface="Arial" charset="0"/>
              </a:rPr>
              <a:t>r: vg2</a:t>
            </a:r>
            <a:endParaRPr lang="nb-NO" sz="1400" dirty="0"/>
          </a:p>
        </p:txBody>
      </p:sp>
      <p:sp>
        <p:nvSpPr>
          <p:cNvPr id="302" name="Text Box 303"/>
          <p:cNvSpPr txBox="1">
            <a:spLocks noChangeArrowheads="1"/>
          </p:cNvSpPr>
          <p:nvPr/>
        </p:nvSpPr>
        <p:spPr bwMode="auto">
          <a:xfrm>
            <a:off x="4301588" y="3161565"/>
            <a:ext cx="1712913" cy="538163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</a:rPr>
              <a:t>Tredje skole</a:t>
            </a:r>
            <a:r>
              <a:rPr lang="en-GB" sz="1400" dirty="0">
                <a:latin typeface="Arial Unicode MS" pitchFamily="34" charset="-128"/>
              </a:rPr>
              <a:t>å</a:t>
            </a:r>
            <a:r>
              <a:rPr lang="en-GB" sz="1400" dirty="0">
                <a:latin typeface="Arial" charset="0"/>
              </a:rPr>
              <a:t>r: vg3</a:t>
            </a:r>
            <a:br>
              <a:rPr lang="en-GB" sz="1400" dirty="0">
                <a:latin typeface="Arial" charset="0"/>
              </a:rPr>
            </a:br>
            <a:r>
              <a:rPr lang="en-GB" sz="1400" dirty="0">
                <a:latin typeface="Arial" charset="0"/>
              </a:rPr>
              <a:t>Påbygging</a:t>
            </a:r>
            <a:endParaRPr lang="nb-NO" sz="1400" dirty="0"/>
          </a:p>
        </p:txBody>
      </p:sp>
      <p:sp>
        <p:nvSpPr>
          <p:cNvPr id="303" name="Text Box 304"/>
          <p:cNvSpPr txBox="1">
            <a:spLocks noChangeArrowheads="1"/>
          </p:cNvSpPr>
          <p:nvPr/>
        </p:nvSpPr>
        <p:spPr bwMode="auto">
          <a:xfrm>
            <a:off x="6474582" y="3161566"/>
            <a:ext cx="1868488" cy="538163"/>
          </a:xfrm>
          <a:prstGeom prst="rect">
            <a:avLst/>
          </a:prstGeom>
          <a:solidFill>
            <a:srgbClr val="FFFFFF"/>
          </a:solidFill>
          <a:ln w="38100">
            <a:solidFill>
              <a:srgbClr val="E9921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</a:rPr>
              <a:t>Tredje skole</a:t>
            </a:r>
            <a:r>
              <a:rPr lang="en-GB" sz="1400" dirty="0">
                <a:latin typeface="Arial Unicode MS" pitchFamily="34" charset="-128"/>
              </a:rPr>
              <a:t>å</a:t>
            </a:r>
            <a:r>
              <a:rPr lang="en-GB" sz="1400" dirty="0">
                <a:latin typeface="Arial" charset="0"/>
              </a:rPr>
              <a:t>r: vg3</a:t>
            </a:r>
            <a:endParaRPr lang="nb-NO" sz="1400" dirty="0"/>
          </a:p>
        </p:txBody>
      </p:sp>
      <p:sp>
        <p:nvSpPr>
          <p:cNvPr id="319" name="Rektangel 318"/>
          <p:cNvSpPr/>
          <p:nvPr/>
        </p:nvSpPr>
        <p:spPr>
          <a:xfrm>
            <a:off x="4292162" y="1246637"/>
            <a:ext cx="1712912" cy="514340"/>
          </a:xfrm>
          <a:prstGeom prst="rect">
            <a:avLst/>
          </a:prstGeom>
          <a:ln w="38100">
            <a:solidFill>
              <a:srgbClr val="68A3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nb-NO" sz="1400" dirty="0">
                <a:latin typeface="Arial" pitchFamily="34" charset="0"/>
                <a:cs typeface="Arial" pitchFamily="34" charset="0"/>
              </a:rPr>
              <a:t>Y - veien</a:t>
            </a:r>
          </a:p>
        </p:txBody>
      </p:sp>
      <p:grpSp>
        <p:nvGrpSpPr>
          <p:cNvPr id="321" name="Group 299"/>
          <p:cNvGrpSpPr>
            <a:grpSpLocks/>
          </p:cNvGrpSpPr>
          <p:nvPr/>
        </p:nvGrpSpPr>
        <p:grpSpPr bwMode="auto">
          <a:xfrm>
            <a:off x="6740903" y="2393461"/>
            <a:ext cx="134151" cy="285750"/>
            <a:chOff x="4452" y="2074"/>
            <a:chExt cx="65" cy="154"/>
          </a:xfrm>
          <a:solidFill>
            <a:srgbClr val="7B9899"/>
          </a:solidFill>
        </p:grpSpPr>
        <p:sp>
          <p:nvSpPr>
            <p:cNvPr id="322" name="Freeform 300"/>
            <p:cNvSpPr>
              <a:spLocks noChangeArrowheads="1"/>
            </p:cNvSpPr>
            <p:nvPr/>
          </p:nvSpPr>
          <p:spPr bwMode="auto">
            <a:xfrm>
              <a:off x="4452" y="2074"/>
              <a:ext cx="66" cy="155"/>
            </a:xfrm>
            <a:custGeom>
              <a:avLst/>
              <a:gdLst>
                <a:gd name="T0" fmla="*/ 36 w 121"/>
                <a:gd name="T1" fmla="*/ 40 h 329"/>
                <a:gd name="T2" fmla="*/ 28 w 121"/>
                <a:gd name="T3" fmla="*/ 40 h 329"/>
                <a:gd name="T4" fmla="*/ 28 w 121"/>
                <a:gd name="T5" fmla="*/ 73 h 329"/>
                <a:gd name="T6" fmla="*/ 9 w 121"/>
                <a:gd name="T7" fmla="*/ 73 h 329"/>
                <a:gd name="T8" fmla="*/ 9 w 121"/>
                <a:gd name="T9" fmla="*/ 40 h 329"/>
                <a:gd name="T10" fmla="*/ 0 w 121"/>
                <a:gd name="T11" fmla="*/ 40 h 329"/>
                <a:gd name="T12" fmla="*/ 18 w 121"/>
                <a:gd name="T13" fmla="*/ 0 h 329"/>
                <a:gd name="T14" fmla="*/ 36 w 121"/>
                <a:gd name="T15" fmla="*/ 40 h 3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1" h="329">
                  <a:moveTo>
                    <a:pt x="121" y="180"/>
                  </a:moveTo>
                  <a:lnTo>
                    <a:pt x="93" y="180"/>
                  </a:lnTo>
                  <a:lnTo>
                    <a:pt x="93" y="329"/>
                  </a:lnTo>
                  <a:lnTo>
                    <a:pt x="29" y="329"/>
                  </a:lnTo>
                  <a:lnTo>
                    <a:pt x="29" y="180"/>
                  </a:lnTo>
                  <a:lnTo>
                    <a:pt x="0" y="180"/>
                  </a:lnTo>
                  <a:lnTo>
                    <a:pt x="61" y="0"/>
                  </a:lnTo>
                  <a:lnTo>
                    <a:pt x="121" y="1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 dirty="0"/>
            </a:p>
          </p:txBody>
        </p:sp>
        <p:sp>
          <p:nvSpPr>
            <p:cNvPr id="323" name="Freeform 301"/>
            <p:cNvSpPr>
              <a:spLocks noChangeArrowheads="1"/>
            </p:cNvSpPr>
            <p:nvPr/>
          </p:nvSpPr>
          <p:spPr bwMode="auto">
            <a:xfrm>
              <a:off x="4452" y="2074"/>
              <a:ext cx="66" cy="155"/>
            </a:xfrm>
            <a:custGeom>
              <a:avLst/>
              <a:gdLst>
                <a:gd name="T0" fmla="*/ 36 w 121"/>
                <a:gd name="T1" fmla="*/ 40 h 329"/>
                <a:gd name="T2" fmla="*/ 28 w 121"/>
                <a:gd name="T3" fmla="*/ 40 h 329"/>
                <a:gd name="T4" fmla="*/ 28 w 121"/>
                <a:gd name="T5" fmla="*/ 73 h 329"/>
                <a:gd name="T6" fmla="*/ 9 w 121"/>
                <a:gd name="T7" fmla="*/ 73 h 329"/>
                <a:gd name="T8" fmla="*/ 9 w 121"/>
                <a:gd name="T9" fmla="*/ 40 h 329"/>
                <a:gd name="T10" fmla="*/ 0 w 121"/>
                <a:gd name="T11" fmla="*/ 40 h 329"/>
                <a:gd name="T12" fmla="*/ 18 w 121"/>
                <a:gd name="T13" fmla="*/ 0 h 329"/>
                <a:gd name="T14" fmla="*/ 36 w 121"/>
                <a:gd name="T15" fmla="*/ 40 h 3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1" h="329">
                  <a:moveTo>
                    <a:pt x="121" y="180"/>
                  </a:moveTo>
                  <a:lnTo>
                    <a:pt x="93" y="180"/>
                  </a:lnTo>
                  <a:lnTo>
                    <a:pt x="93" y="329"/>
                  </a:lnTo>
                  <a:lnTo>
                    <a:pt x="29" y="329"/>
                  </a:lnTo>
                  <a:lnTo>
                    <a:pt x="29" y="180"/>
                  </a:lnTo>
                  <a:lnTo>
                    <a:pt x="0" y="180"/>
                  </a:lnTo>
                  <a:lnTo>
                    <a:pt x="61" y="0"/>
                  </a:lnTo>
                  <a:lnTo>
                    <a:pt x="121" y="180"/>
                  </a:lnTo>
                  <a:close/>
                </a:path>
              </a:pathLst>
            </a:custGeom>
            <a:grpFill/>
            <a:ln w="684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3"/>
          <a:stretch/>
        </p:blipFill>
        <p:spPr bwMode="auto">
          <a:xfrm>
            <a:off x="2114547" y="1308412"/>
            <a:ext cx="1120775" cy="867083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Rett pil 2"/>
          <p:cNvCxnSpPr/>
          <p:nvPr/>
        </p:nvCxnSpPr>
        <p:spPr>
          <a:xfrm flipH="1" flipV="1">
            <a:off x="755575" y="476672"/>
            <a:ext cx="1" cy="4680522"/>
          </a:xfrm>
          <a:prstGeom prst="straightConnector1">
            <a:avLst/>
          </a:prstGeom>
          <a:ln>
            <a:solidFill>
              <a:srgbClr val="7B9899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TekstSylinder 3"/>
          <p:cNvSpPr txBox="1"/>
          <p:nvPr/>
        </p:nvSpPr>
        <p:spPr>
          <a:xfrm>
            <a:off x="524743" y="5068299"/>
            <a:ext cx="461665" cy="112234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b-NO" dirty="0">
                <a:solidFill>
                  <a:srgbClr val="7B9899"/>
                </a:solidFill>
              </a:rPr>
              <a:t>antall år</a:t>
            </a:r>
          </a:p>
        </p:txBody>
      </p:sp>
      <p:grpSp>
        <p:nvGrpSpPr>
          <p:cNvPr id="262" name="Group 299"/>
          <p:cNvGrpSpPr>
            <a:grpSpLocks/>
          </p:cNvGrpSpPr>
          <p:nvPr/>
        </p:nvGrpSpPr>
        <p:grpSpPr bwMode="auto">
          <a:xfrm>
            <a:off x="3320626" y="1226545"/>
            <a:ext cx="120609" cy="285750"/>
            <a:chOff x="4452" y="2074"/>
            <a:chExt cx="65" cy="154"/>
          </a:xfrm>
          <a:solidFill>
            <a:srgbClr val="7B9899"/>
          </a:solidFill>
        </p:grpSpPr>
        <p:sp>
          <p:nvSpPr>
            <p:cNvPr id="263" name="Freeform 300"/>
            <p:cNvSpPr>
              <a:spLocks noChangeArrowheads="1"/>
            </p:cNvSpPr>
            <p:nvPr/>
          </p:nvSpPr>
          <p:spPr bwMode="auto">
            <a:xfrm>
              <a:off x="4452" y="2074"/>
              <a:ext cx="66" cy="155"/>
            </a:xfrm>
            <a:custGeom>
              <a:avLst/>
              <a:gdLst>
                <a:gd name="T0" fmla="*/ 36 w 121"/>
                <a:gd name="T1" fmla="*/ 40 h 329"/>
                <a:gd name="T2" fmla="*/ 28 w 121"/>
                <a:gd name="T3" fmla="*/ 40 h 329"/>
                <a:gd name="T4" fmla="*/ 28 w 121"/>
                <a:gd name="T5" fmla="*/ 73 h 329"/>
                <a:gd name="T6" fmla="*/ 9 w 121"/>
                <a:gd name="T7" fmla="*/ 73 h 329"/>
                <a:gd name="T8" fmla="*/ 9 w 121"/>
                <a:gd name="T9" fmla="*/ 40 h 329"/>
                <a:gd name="T10" fmla="*/ 0 w 121"/>
                <a:gd name="T11" fmla="*/ 40 h 329"/>
                <a:gd name="T12" fmla="*/ 18 w 121"/>
                <a:gd name="T13" fmla="*/ 0 h 329"/>
                <a:gd name="T14" fmla="*/ 36 w 121"/>
                <a:gd name="T15" fmla="*/ 40 h 3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1" h="329">
                  <a:moveTo>
                    <a:pt x="121" y="180"/>
                  </a:moveTo>
                  <a:lnTo>
                    <a:pt x="93" y="180"/>
                  </a:lnTo>
                  <a:lnTo>
                    <a:pt x="93" y="329"/>
                  </a:lnTo>
                  <a:lnTo>
                    <a:pt x="29" y="329"/>
                  </a:lnTo>
                  <a:lnTo>
                    <a:pt x="29" y="180"/>
                  </a:lnTo>
                  <a:lnTo>
                    <a:pt x="0" y="180"/>
                  </a:lnTo>
                  <a:lnTo>
                    <a:pt x="61" y="0"/>
                  </a:lnTo>
                  <a:lnTo>
                    <a:pt x="121" y="1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 dirty="0"/>
            </a:p>
          </p:txBody>
        </p:sp>
        <p:sp>
          <p:nvSpPr>
            <p:cNvPr id="264" name="Freeform 301"/>
            <p:cNvSpPr>
              <a:spLocks noChangeArrowheads="1"/>
            </p:cNvSpPr>
            <p:nvPr/>
          </p:nvSpPr>
          <p:spPr bwMode="auto">
            <a:xfrm>
              <a:off x="4452" y="2074"/>
              <a:ext cx="66" cy="155"/>
            </a:xfrm>
            <a:custGeom>
              <a:avLst/>
              <a:gdLst>
                <a:gd name="T0" fmla="*/ 36 w 121"/>
                <a:gd name="T1" fmla="*/ 40 h 329"/>
                <a:gd name="T2" fmla="*/ 28 w 121"/>
                <a:gd name="T3" fmla="*/ 40 h 329"/>
                <a:gd name="T4" fmla="*/ 28 w 121"/>
                <a:gd name="T5" fmla="*/ 73 h 329"/>
                <a:gd name="T6" fmla="*/ 9 w 121"/>
                <a:gd name="T7" fmla="*/ 73 h 329"/>
                <a:gd name="T8" fmla="*/ 9 w 121"/>
                <a:gd name="T9" fmla="*/ 40 h 329"/>
                <a:gd name="T10" fmla="*/ 0 w 121"/>
                <a:gd name="T11" fmla="*/ 40 h 329"/>
                <a:gd name="T12" fmla="*/ 18 w 121"/>
                <a:gd name="T13" fmla="*/ 0 h 329"/>
                <a:gd name="T14" fmla="*/ 36 w 121"/>
                <a:gd name="T15" fmla="*/ 40 h 3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1" h="329">
                  <a:moveTo>
                    <a:pt x="121" y="180"/>
                  </a:moveTo>
                  <a:lnTo>
                    <a:pt x="93" y="180"/>
                  </a:lnTo>
                  <a:lnTo>
                    <a:pt x="93" y="329"/>
                  </a:lnTo>
                  <a:lnTo>
                    <a:pt x="29" y="329"/>
                  </a:lnTo>
                  <a:lnTo>
                    <a:pt x="29" y="180"/>
                  </a:lnTo>
                  <a:lnTo>
                    <a:pt x="0" y="180"/>
                  </a:lnTo>
                  <a:lnTo>
                    <a:pt x="61" y="0"/>
                  </a:lnTo>
                  <a:lnTo>
                    <a:pt x="121" y="180"/>
                  </a:lnTo>
                  <a:close/>
                </a:path>
              </a:pathLst>
            </a:custGeom>
            <a:grpFill/>
            <a:ln w="684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2881543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5344941-B603-4193-B606-C2F21509B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6" y="165463"/>
            <a:ext cx="8847908" cy="635725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FECF544-CD05-4F7D-9825-8DAC0C0C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107" y="552517"/>
            <a:ext cx="188992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16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2"/>
          <p:cNvSpPr>
            <a:spLocks noGrp="1"/>
          </p:cNvSpPr>
          <p:nvPr>
            <p:ph type="title"/>
          </p:nvPr>
        </p:nvSpPr>
        <p:spPr>
          <a:xfrm>
            <a:off x="329905" y="248600"/>
            <a:ext cx="8534400" cy="758825"/>
          </a:xfrm>
        </p:spPr>
        <p:txBody>
          <a:bodyPr/>
          <a:lstStyle/>
          <a:p>
            <a:r>
              <a:rPr lang="nb-NO" dirty="0"/>
              <a:t>Kontaktinformasjon</a:t>
            </a:r>
          </a:p>
        </p:txBody>
      </p:sp>
      <p:graphicFrame>
        <p:nvGraphicFramePr>
          <p:cNvPr id="4" name="Plassholder for innhold 7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tel 1"/>
          <p:cNvSpPr txBox="1">
            <a:spLocks/>
          </p:cNvSpPr>
          <p:nvPr/>
        </p:nvSpPr>
        <p:spPr bwMode="auto">
          <a:xfrm>
            <a:off x="2667786" y="1809948"/>
            <a:ext cx="5955389" cy="445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9pPr>
          </a:lstStyle>
          <a:p>
            <a:pPr algn="l"/>
            <a:endParaRPr lang="nb-NO" sz="2700" dirty="0"/>
          </a:p>
          <a:p>
            <a:pPr algn="l"/>
            <a:r>
              <a:rPr lang="nb-NO" sz="2900" b="1" dirty="0"/>
              <a:t>Veiledningssenteret Follo</a:t>
            </a:r>
          </a:p>
          <a:p>
            <a:pPr algn="l"/>
            <a:r>
              <a:rPr lang="nb-NO" sz="2400" dirty="0"/>
              <a:t>Tlf.: 64 96 45 60</a:t>
            </a:r>
            <a:br>
              <a:rPr lang="nb-NO" sz="2400" dirty="0"/>
            </a:br>
            <a:r>
              <a:rPr lang="nb-NO" sz="2400" dirty="0">
                <a:hlinkClick r:id="rId7"/>
              </a:rPr>
              <a:t>veiledningssenterene-akershus.no</a:t>
            </a:r>
            <a:r>
              <a:rPr lang="nb-NO" sz="2400" dirty="0"/>
              <a:t> 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Besøk: Raveien 9, 1430 Ås</a:t>
            </a:r>
            <a:br>
              <a:rPr lang="nb-NO" sz="2400" dirty="0"/>
            </a:br>
            <a:r>
              <a:rPr lang="nb-NO" sz="2400" dirty="0"/>
              <a:t>Post: Postboks 12, 1431 Ås</a:t>
            </a:r>
            <a:br>
              <a:rPr lang="nb-NO" sz="2400" dirty="0"/>
            </a:br>
            <a:r>
              <a:rPr lang="nb-NO" sz="2400" dirty="0"/>
              <a:t>e-post: </a:t>
            </a:r>
            <a:r>
              <a:rPr lang="nb-NO" sz="2400" dirty="0">
                <a:hlinkClick r:id="rId8"/>
              </a:rPr>
              <a:t>veiledningssenteret.follo@viken.no</a:t>
            </a:r>
            <a:r>
              <a:rPr lang="nb-NO" sz="2400" dirty="0"/>
              <a:t> </a:t>
            </a:r>
          </a:p>
          <a:p>
            <a:pPr algn="l"/>
            <a:br>
              <a:rPr lang="nb-NO" sz="2400" dirty="0"/>
            </a:br>
            <a:endParaRPr lang="nb-NO" sz="2400" dirty="0"/>
          </a:p>
          <a:p>
            <a:pPr algn="l"/>
            <a:r>
              <a:rPr lang="nb-NO" sz="2400" i="1" dirty="0"/>
              <a:t>Øyvind Hanssen</a:t>
            </a:r>
          </a:p>
          <a:p>
            <a:pPr algn="l"/>
            <a:r>
              <a:rPr lang="nb-NO" sz="2400" dirty="0"/>
              <a:t>Rådgiver Karrieretjenesten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Direkte: 64 96 45 62 / 91 51 67 64</a:t>
            </a:r>
            <a:br>
              <a:rPr lang="nb-NO" sz="2400" dirty="0"/>
            </a:br>
            <a:r>
              <a:rPr lang="nb-NO" sz="2400" dirty="0"/>
              <a:t>e-post: </a:t>
            </a:r>
            <a:r>
              <a:rPr lang="nb-NO" sz="2400" dirty="0">
                <a:hlinkClick r:id="rId9"/>
              </a:rPr>
              <a:t>oyvindh@viken.no</a:t>
            </a:r>
            <a:r>
              <a:rPr lang="nb-NO" sz="2400" dirty="0"/>
              <a:t> </a:t>
            </a:r>
            <a:br>
              <a:rPr lang="nb-NO" sz="2400" dirty="0"/>
            </a:br>
            <a:br>
              <a:rPr lang="nb-NO" sz="3200" dirty="0"/>
            </a:br>
            <a:endParaRPr lang="nb-NO" sz="28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BBAB013-6D04-4D90-9A86-7DB0F24B13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0594" y="941136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45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Nytt fra og med skoleåret 2020-2021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/>
        </p:nvGraphicFramePr>
        <p:xfrm>
          <a:off x="504825" y="1760615"/>
          <a:ext cx="8073910" cy="22606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073910">
                  <a:extLst>
                    <a:ext uri="{9D8B030D-6E8A-4147-A177-3AD203B41FA5}">
                      <a16:colId xmlns:a16="http://schemas.microsoft.com/office/drawing/2014/main" val="1010403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eorgia" panose="02040502050405020303" pitchFamily="18" charset="0"/>
                        </a:rPr>
                        <a:t>FAGFORNYELSEN – fornyelse av Kunnskapsløftet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54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nb-NO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eorgia" panose="02040502050405020303" pitchFamily="18" charset="0"/>
                        </a:rPr>
                        <a:t>Alle læreplanene i grunnskolen og videregående opplæring fornyes.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675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Georgia"/>
                          <a:ea typeface="+mn-ea"/>
                          <a:cs typeface="+mn-cs"/>
                        </a:rPr>
                        <a:t>Mer </a:t>
                      </a:r>
                      <a:r>
                        <a:rPr kumimoji="0" lang="nb-N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dybdelæring og bedre sammenheng i og mellom fagene. </a:t>
                      </a:r>
                      <a:endParaRPr kumimoji="0" lang="nb-NO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Georgi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375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tverrfaglige tema: demokrati og medborgerskap, bærekraftig utvikling, folkehelse og livsmestring.</a:t>
                      </a:r>
                      <a:endParaRPr kumimoji="0" lang="nb-NO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Georgia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64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endParaRPr kumimoji="0" lang="nb-NO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002257"/>
                  </a:ext>
                </a:extLst>
              </a:tr>
            </a:tbl>
          </a:graphicData>
        </a:graphic>
      </p:graphicFrame>
      <p:graphicFrame>
        <p:nvGraphicFramePr>
          <p:cNvPr id="5" name="Tabell 4"/>
          <p:cNvGraphicFramePr>
            <a:graphicFrameLocks noGrp="1"/>
          </p:cNvGraphicFramePr>
          <p:nvPr/>
        </p:nvGraphicFramePr>
        <p:xfrm>
          <a:off x="504825" y="4025565"/>
          <a:ext cx="8073910" cy="1955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073910">
                  <a:extLst>
                    <a:ext uri="{9D8B030D-6E8A-4147-A177-3AD203B41FA5}">
                      <a16:colId xmlns:a16="http://schemas.microsoft.com/office/drawing/2014/main" val="1010403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sz="1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eorgia" panose="02040502050405020303" pitchFamily="18" charset="0"/>
                        </a:rPr>
                        <a:t>NY</a:t>
                      </a:r>
                      <a:r>
                        <a:rPr lang="nb-NO" sz="1800" b="1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nb-NO" sz="1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eorgia" panose="02040502050405020303" pitchFamily="18" charset="0"/>
                        </a:rPr>
                        <a:t>TILBUDSSTRUKTUR PÅ YRKESFAG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54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lang="nb-NO" sz="2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eorgia" panose="02040502050405020303" pitchFamily="18" charset="0"/>
                        </a:rPr>
                        <a:t>To</a:t>
                      </a:r>
                      <a:r>
                        <a:rPr lang="nb-NO" sz="20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eorgia" panose="02040502050405020303" pitchFamily="18" charset="0"/>
                        </a:rPr>
                        <a:t> utdanningsprogram er endret/borte. </a:t>
                      </a:r>
                      <a:r>
                        <a:rPr kumimoji="0" lang="nb-N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Fire nye utdanningsprogram.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675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Nye læreplaner. Noen nye fag, noen fag slås sammen.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375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Endringer i kryssløp, noen lærefag er flyttet.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64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B9BD5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nb-N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Vg1 - 2020/2021. Vg2 - 2021/2022. Vg3 - 2022/2023.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002257"/>
                  </a:ext>
                </a:extLst>
              </a:tr>
            </a:tbl>
          </a:graphicData>
        </a:graphic>
      </p:graphicFrame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2012" y="987425"/>
            <a:ext cx="514457" cy="5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Noen begreper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nb-NO" dirty="0"/>
              <a:t>om videregående opplæring som er nyttige å vite noe om</a:t>
            </a:r>
          </a:p>
          <a:p>
            <a:r>
              <a:rPr lang="nb-NO" i="1" dirty="0"/>
              <a:t>Kunnskapsløftet 2006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073957" y="1440622"/>
            <a:ext cx="5751443" cy="4598438"/>
          </a:xfrm>
        </p:spPr>
        <p:txBody>
          <a:bodyPr/>
          <a:lstStyle/>
          <a:p>
            <a:r>
              <a:rPr lang="nb-NO" sz="2500" b="1" dirty="0">
                <a:solidFill>
                  <a:schemeClr val="accent1"/>
                </a:solidFill>
              </a:rPr>
              <a:t>Vg1</a:t>
            </a:r>
            <a:r>
              <a:rPr lang="nb-NO" sz="2500" dirty="0">
                <a:solidFill>
                  <a:schemeClr val="accent1"/>
                </a:solidFill>
              </a:rPr>
              <a:t> </a:t>
            </a:r>
            <a:r>
              <a:rPr lang="nb-NO" sz="2500" dirty="0"/>
              <a:t>= første klasse</a:t>
            </a:r>
            <a:br>
              <a:rPr lang="nb-NO" sz="2500" dirty="0"/>
            </a:br>
            <a:r>
              <a:rPr lang="nb-NO" sz="2500" b="1" dirty="0">
                <a:solidFill>
                  <a:schemeClr val="accent1"/>
                </a:solidFill>
              </a:rPr>
              <a:t>Vg2</a:t>
            </a:r>
            <a:r>
              <a:rPr lang="nb-NO" sz="2500" dirty="0">
                <a:solidFill>
                  <a:schemeClr val="accent1"/>
                </a:solidFill>
              </a:rPr>
              <a:t> </a:t>
            </a:r>
            <a:r>
              <a:rPr lang="nb-NO" sz="2500" dirty="0"/>
              <a:t>=</a:t>
            </a:r>
            <a:r>
              <a:rPr lang="nb-NO" sz="2500" dirty="0">
                <a:solidFill>
                  <a:srgbClr val="C00000"/>
                </a:solidFill>
              </a:rPr>
              <a:t> </a:t>
            </a:r>
            <a:r>
              <a:rPr lang="nb-NO" sz="2500" dirty="0"/>
              <a:t>andre klasse</a:t>
            </a:r>
            <a:br>
              <a:rPr lang="nb-NO" sz="2500" dirty="0"/>
            </a:br>
            <a:r>
              <a:rPr lang="nb-NO" sz="2500" b="1" dirty="0">
                <a:solidFill>
                  <a:schemeClr val="accent1"/>
                </a:solidFill>
              </a:rPr>
              <a:t>Vg3</a:t>
            </a:r>
            <a:r>
              <a:rPr lang="nb-NO" sz="2500" dirty="0">
                <a:solidFill>
                  <a:schemeClr val="accent1"/>
                </a:solidFill>
              </a:rPr>
              <a:t> </a:t>
            </a:r>
            <a:r>
              <a:rPr lang="nb-NO" sz="2500" dirty="0"/>
              <a:t>= tredje klasse</a:t>
            </a:r>
          </a:p>
          <a:p>
            <a:r>
              <a:rPr lang="nb-NO" sz="2500" b="1" dirty="0">
                <a:solidFill>
                  <a:schemeClr val="accent1"/>
                </a:solidFill>
              </a:rPr>
              <a:t>Utdanningsprogram</a:t>
            </a:r>
            <a:r>
              <a:rPr lang="nb-NO" sz="2500" dirty="0">
                <a:solidFill>
                  <a:schemeClr val="accent1"/>
                </a:solidFill>
              </a:rPr>
              <a:t> </a:t>
            </a:r>
            <a:r>
              <a:rPr lang="nb-NO" sz="2500" dirty="0"/>
              <a:t>=</a:t>
            </a:r>
            <a:r>
              <a:rPr lang="nb-NO" sz="2500" dirty="0">
                <a:solidFill>
                  <a:srgbClr val="C00000"/>
                </a:solidFill>
              </a:rPr>
              <a:t> </a:t>
            </a:r>
            <a:r>
              <a:rPr lang="nb-NO" sz="2500" dirty="0"/>
              <a:t>linje</a:t>
            </a:r>
            <a:br>
              <a:rPr lang="nb-NO" sz="2500" dirty="0"/>
            </a:br>
            <a:r>
              <a:rPr lang="nb-NO" sz="2500" dirty="0"/>
              <a:t>En velger utdanningsprogram </a:t>
            </a:r>
            <a:br>
              <a:rPr lang="nb-NO" sz="2500" dirty="0"/>
            </a:br>
            <a:r>
              <a:rPr lang="nb-NO" sz="2500" dirty="0"/>
              <a:t>når en søker vg1.</a:t>
            </a:r>
            <a:r>
              <a:rPr lang="nb-NO" sz="2800" dirty="0">
                <a:solidFill>
                  <a:srgbClr val="C00000"/>
                </a:solidFill>
              </a:rPr>
              <a:t> </a:t>
            </a:r>
          </a:p>
          <a:p>
            <a:r>
              <a:rPr lang="nb-NO" sz="2500" b="1" dirty="0">
                <a:solidFill>
                  <a:schemeClr val="accent1"/>
                </a:solidFill>
              </a:rPr>
              <a:t>Programfag</a:t>
            </a:r>
            <a:r>
              <a:rPr lang="nb-NO" sz="2500" dirty="0">
                <a:solidFill>
                  <a:schemeClr val="accent1"/>
                </a:solidFill>
              </a:rPr>
              <a:t> </a:t>
            </a:r>
            <a:r>
              <a:rPr lang="nb-NO" sz="2500" dirty="0"/>
              <a:t>=</a:t>
            </a:r>
            <a:r>
              <a:rPr lang="nb-NO" sz="2500" dirty="0">
                <a:solidFill>
                  <a:schemeClr val="accent1"/>
                </a:solidFill>
              </a:rPr>
              <a:t> </a:t>
            </a:r>
            <a:br>
              <a:rPr lang="nb-NO" sz="2500" dirty="0">
                <a:solidFill>
                  <a:schemeClr val="accent1"/>
                </a:solidFill>
              </a:rPr>
            </a:br>
            <a:r>
              <a:rPr lang="nb-NO" sz="2500" dirty="0"/>
              <a:t>linjefag / studieretningsfag</a:t>
            </a:r>
          </a:p>
          <a:p>
            <a:r>
              <a:rPr lang="nb-NO" sz="2500" b="1" dirty="0">
                <a:solidFill>
                  <a:schemeClr val="accent1"/>
                </a:solidFill>
              </a:rPr>
              <a:t>Fellesfag</a:t>
            </a:r>
            <a:r>
              <a:rPr lang="nb-NO" sz="2500" dirty="0">
                <a:solidFill>
                  <a:schemeClr val="accent1"/>
                </a:solidFill>
              </a:rPr>
              <a:t> </a:t>
            </a:r>
            <a:r>
              <a:rPr lang="nb-NO" sz="2500" dirty="0"/>
              <a:t>=</a:t>
            </a:r>
            <a:r>
              <a:rPr lang="nb-NO" sz="2500" dirty="0">
                <a:solidFill>
                  <a:schemeClr val="accent1"/>
                </a:solidFill>
              </a:rPr>
              <a:t> </a:t>
            </a:r>
            <a:br>
              <a:rPr lang="nb-NO" sz="2500" dirty="0">
                <a:solidFill>
                  <a:schemeClr val="accent1"/>
                </a:solidFill>
              </a:rPr>
            </a:br>
            <a:r>
              <a:rPr lang="nb-NO" sz="2500" dirty="0"/>
              <a:t>obligatoriske</a:t>
            </a:r>
            <a:r>
              <a:rPr lang="nb-NO" sz="2500" dirty="0">
                <a:solidFill>
                  <a:srgbClr val="C00000"/>
                </a:solidFill>
              </a:rPr>
              <a:t> </a:t>
            </a:r>
            <a:r>
              <a:rPr lang="nb-NO" sz="2500" dirty="0"/>
              <a:t>allmenne fag</a:t>
            </a:r>
            <a:br>
              <a:rPr lang="nb-NO" sz="2500" dirty="0"/>
            </a:br>
            <a:endParaRPr lang="nb-NO" sz="25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E1EF3D2-52F3-4C54-8DEA-B95A6169D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694" y="223971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1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Ungdomsrett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nb-NO" dirty="0"/>
              <a:t>Rett til </a:t>
            </a:r>
            <a:r>
              <a:rPr lang="nb-NO" b="1" dirty="0"/>
              <a:t>1</a:t>
            </a:r>
            <a:r>
              <a:rPr lang="nb-NO" dirty="0"/>
              <a:t> utdanning i videregående skole i det fylket en bor i.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Rett til å fullføre et helt løp, vanligvis 3 skoleår.</a:t>
            </a:r>
          </a:p>
          <a:p>
            <a:r>
              <a:rPr lang="nb-NO" dirty="0"/>
              <a:t>Ikke lenger en frist på fem år på å bruke ungdomsretten.</a:t>
            </a:r>
          </a:p>
          <a:p>
            <a:r>
              <a:rPr lang="nb-NO" i="1" dirty="0"/>
              <a:t>Opplæringsloven § 3-1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124200" y="979092"/>
            <a:ext cx="5638800" cy="54102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nb-NO" sz="2500" dirty="0"/>
          </a:p>
          <a:p>
            <a:pPr marL="231775" indent="-231775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sz="2500" dirty="0"/>
              <a:t>Inntak på vg1 på ett av tre valgte utdanningsprogram </a:t>
            </a:r>
          </a:p>
          <a:p>
            <a:pPr marL="548640" lvl="1" indent="-274320" fontAlgn="auto">
              <a:spcAft>
                <a:spcPts val="0"/>
              </a:spcAft>
              <a:buClr>
                <a:srgbClr val="CCB400"/>
              </a:buClr>
              <a:buFont typeface="Wingdings"/>
              <a:buChar char=""/>
              <a:defRPr/>
            </a:pPr>
            <a:r>
              <a:rPr lang="nb-NO" sz="2000" dirty="0">
                <a:solidFill>
                  <a:srgbClr val="646B86"/>
                </a:solidFill>
              </a:rPr>
              <a:t>men en har ikke rett til å velge skole</a:t>
            </a:r>
            <a:endParaRPr lang="nb-NO" sz="2500" dirty="0"/>
          </a:p>
          <a:p>
            <a:pPr marL="231775" indent="-231775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sz="2500" dirty="0"/>
              <a:t>Inntak på et vg2/vg3 som bygger på det en har fullført og bestått</a:t>
            </a:r>
          </a:p>
          <a:p>
            <a:pPr marL="548640" lvl="1" indent="-274320" fontAlgn="auto">
              <a:spcAft>
                <a:spcPts val="0"/>
              </a:spcAft>
              <a:buClr>
                <a:srgbClr val="CCB400"/>
              </a:buClr>
              <a:buFont typeface="Wingdings"/>
              <a:buChar char=""/>
              <a:defRPr/>
            </a:pPr>
            <a:r>
              <a:rPr lang="nb-NO" sz="2000" dirty="0">
                <a:solidFill>
                  <a:srgbClr val="646B86"/>
                </a:solidFill>
              </a:rPr>
              <a:t>men en har ikke rett til å få det en har søkt </a:t>
            </a:r>
            <a:endParaRPr lang="nb-NO" sz="2500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sz="2500" dirty="0"/>
              <a:t>Utvidet rett ved omvalg</a:t>
            </a:r>
          </a:p>
          <a:p>
            <a:pPr marL="548640" lvl="1" indent="-274320" fontAlgn="auto">
              <a:spcAft>
                <a:spcPts val="0"/>
              </a:spcAft>
              <a:buClr>
                <a:srgbClr val="CCB400"/>
              </a:buClr>
              <a:buFont typeface="Wingdings"/>
              <a:buChar char=""/>
              <a:defRPr/>
            </a:pPr>
            <a:r>
              <a:rPr lang="nb-NO" sz="2000" dirty="0">
                <a:solidFill>
                  <a:srgbClr val="646B86"/>
                </a:solidFill>
              </a:rPr>
              <a:t>men det får en bare en gang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sz="2500" dirty="0"/>
              <a:t>Pauseår underveis</a:t>
            </a:r>
          </a:p>
          <a:p>
            <a:pPr marL="548640" lvl="1" indent="-274320" fontAlgn="auto">
              <a:spcAft>
                <a:spcPts val="0"/>
              </a:spcAft>
              <a:buFont typeface="Wingdings"/>
              <a:buChar char=""/>
              <a:defRPr/>
            </a:pPr>
            <a:r>
              <a:rPr lang="nb-NO" sz="2000" dirty="0"/>
              <a:t>men en må rekke å fullføre i løpet av det året en fyller 24 år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7" y="4886720"/>
            <a:ext cx="3778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7D05F26-56D4-4104-AB16-CBB09F7FE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805" y="202276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6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72209"/>
          </a:xfrm>
        </p:spPr>
        <p:txBody>
          <a:bodyPr/>
          <a:lstStyle/>
          <a:p>
            <a:r>
              <a:rPr lang="nb-NO" dirty="0"/>
              <a:t>Hvilke skoler kan en søke?</a:t>
            </a:r>
          </a:p>
        </p:txBody>
      </p:sp>
      <p:sp>
        <p:nvSpPr>
          <p:cNvPr id="24578" name="Plassholder for tekst 2"/>
          <p:cNvSpPr>
            <a:spLocks noGrp="1"/>
          </p:cNvSpPr>
          <p:nvPr>
            <p:ph type="body" idx="2"/>
          </p:nvPr>
        </p:nvSpPr>
        <p:spPr>
          <a:xfrm>
            <a:off x="381000" y="2484783"/>
            <a:ext cx="2362200" cy="3641380"/>
          </a:xfrm>
        </p:spPr>
        <p:txBody>
          <a:bodyPr/>
          <a:lstStyle/>
          <a:p>
            <a:r>
              <a:rPr lang="nb-NO" dirty="0"/>
              <a:t>Inntaket til utdanningsprogram er hjemlet etter bestemmelsene i Opplæringsloven.</a:t>
            </a:r>
          </a:p>
          <a:p>
            <a:r>
              <a:rPr lang="nb-NO" dirty="0"/>
              <a:t>Unntak </a:t>
            </a:r>
            <a:r>
              <a:rPr lang="nb-NO"/>
              <a:t>fra bestemmelsene </a:t>
            </a:r>
            <a:r>
              <a:rPr lang="nb-NO" dirty="0"/>
              <a:t>finnes.</a:t>
            </a:r>
            <a:br>
              <a:rPr lang="nb-NO" dirty="0"/>
            </a:br>
            <a:endParaRPr lang="nb-NO" dirty="0">
              <a:solidFill>
                <a:schemeClr val="accent4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131840" y="1002272"/>
            <a:ext cx="5638800" cy="5335867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nb-NO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dirty="0"/>
              <a:t>Først og fremst skoler i eget fylke</a:t>
            </a:r>
          </a:p>
          <a:p>
            <a:pPr marL="548640" lvl="1" indent="-274320" fontAlgn="auto">
              <a:spcBef>
                <a:spcPct val="0"/>
              </a:spcBef>
              <a:spcAft>
                <a:spcPts val="0"/>
              </a:spcAft>
              <a:buFont typeface="Wingdings"/>
              <a:buChar char=""/>
              <a:defRPr/>
            </a:pPr>
            <a:r>
              <a:rPr lang="nb-NO" dirty="0">
                <a:solidFill>
                  <a:schemeClr val="tx1"/>
                </a:solidFill>
              </a:rPr>
              <a:t>Viken er delt i 9 regioner og søkere skal ha fortrinn i egen region</a:t>
            </a:r>
          </a:p>
          <a:p>
            <a:pPr marL="548640" lvl="1" indent="-274320" fontAlgn="auto">
              <a:spcBef>
                <a:spcPct val="0"/>
              </a:spcBef>
              <a:spcAft>
                <a:spcPts val="0"/>
              </a:spcAft>
              <a:buFont typeface="Wingdings"/>
              <a:buChar char=""/>
              <a:defRPr/>
            </a:pPr>
            <a:r>
              <a:rPr lang="nb-NO" dirty="0">
                <a:solidFill>
                  <a:schemeClr val="tx1"/>
                </a:solidFill>
              </a:rPr>
              <a:t>Søkere konkurrerer likt om tilbud som ikke tilbys i alle regioner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dirty="0"/>
              <a:t>Skoler med landslinjer</a:t>
            </a:r>
          </a:p>
          <a:p>
            <a:pPr marL="548640" lvl="1" indent="-274320" fontAlgn="auto">
              <a:spcBef>
                <a:spcPct val="0"/>
              </a:spcBef>
              <a:spcAft>
                <a:spcPts val="0"/>
              </a:spcAft>
              <a:buFont typeface="Wingdings"/>
              <a:buChar char=""/>
              <a:defRPr/>
            </a:pPr>
            <a:r>
              <a:rPr lang="nb-NO" dirty="0"/>
              <a:t>landslinjer kan søkes uansett hvor en bor</a:t>
            </a:r>
          </a:p>
          <a:p>
            <a:pPr marL="548640" lvl="1" indent="-274320" fontAlgn="auto">
              <a:spcBef>
                <a:spcPct val="0"/>
              </a:spcBef>
              <a:spcAft>
                <a:spcPts val="0"/>
              </a:spcAft>
              <a:buFont typeface="Wingdings"/>
              <a:buChar char=""/>
              <a:defRPr/>
            </a:pPr>
            <a:r>
              <a:rPr lang="nb-NO" dirty="0"/>
              <a:t>karakterene avgjør om en får plass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dirty="0"/>
              <a:t>Skoler i nabofylker</a:t>
            </a:r>
          </a:p>
          <a:p>
            <a:pPr marL="548640" lvl="1" indent="-274320" fontAlgn="auto">
              <a:spcBef>
                <a:spcPct val="0"/>
              </a:spcBef>
              <a:spcAft>
                <a:spcPts val="0"/>
              </a:spcAft>
              <a:buFont typeface="Wingdings"/>
              <a:buChar char=""/>
              <a:defRPr/>
            </a:pPr>
            <a:r>
              <a:rPr lang="nb-NO" dirty="0"/>
              <a:t>men bare på tilbud fylkene samarbeider om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b-NO" dirty="0"/>
              <a:t>Skoler i andre fylker enn eget</a:t>
            </a:r>
          </a:p>
          <a:p>
            <a:pPr marL="548640" lvl="1" indent="-27432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/>
              <a:buChar char=""/>
              <a:defRPr/>
            </a:pPr>
            <a:r>
              <a:rPr lang="nb-NO" dirty="0"/>
              <a:t>men alle fylker tar inn egne søkere først</a:t>
            </a:r>
          </a:p>
          <a:p>
            <a:pPr marL="548640" lvl="1" indent="-27432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/>
              <a:buChar char=""/>
              <a:defRPr/>
            </a:pPr>
            <a:r>
              <a:rPr lang="nb-NO" dirty="0"/>
              <a:t>i spesielle tilfeller kjøper fylket skoleplass </a:t>
            </a:r>
          </a:p>
          <a:p>
            <a:pPr marL="274320" indent="-27432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nb-NO" dirty="0"/>
              <a:t>Private skoler kan søkes i tillegg</a:t>
            </a:r>
          </a:p>
          <a:p>
            <a:pPr marL="274320" indent="-274320" fontAlgn="auto">
              <a:spcBef>
                <a:spcPct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nb-NO" dirty="0"/>
          </a:p>
          <a:p>
            <a:pPr marL="274320" indent="-274320" fontAlgn="auto">
              <a:spcBef>
                <a:spcPct val="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nb-NO" dirty="0"/>
          </a:p>
          <a:p>
            <a:pPr marL="548640" lvl="1" indent="-274320" fontAlgn="auto">
              <a:spcBef>
                <a:spcPct val="0"/>
              </a:spcBef>
              <a:spcAft>
                <a:spcPts val="0"/>
              </a:spcAft>
              <a:buFont typeface="Wingdings"/>
              <a:buChar char=""/>
              <a:defRPr/>
            </a:pPr>
            <a:endParaRPr lang="nb-NO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7" y="5095736"/>
            <a:ext cx="3778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683" y="246996"/>
            <a:ext cx="590788" cy="5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3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120EC94-9742-408A-A9A9-A4A09DA36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06"/>
            <a:ext cx="9144000" cy="61196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AC1BD63-8AD4-46E4-A8A1-EA2EB3C35144}"/>
              </a:ext>
            </a:extLst>
          </p:cNvPr>
          <p:cNvSpPr/>
          <p:nvPr/>
        </p:nvSpPr>
        <p:spPr>
          <a:xfrm>
            <a:off x="5373189" y="111106"/>
            <a:ext cx="940525" cy="581502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11E08EF-E4F4-40BB-BE9E-94ABBD76F424}"/>
              </a:ext>
            </a:extLst>
          </p:cNvPr>
          <p:cNvSpPr/>
          <p:nvPr/>
        </p:nvSpPr>
        <p:spPr>
          <a:xfrm>
            <a:off x="3779521" y="111106"/>
            <a:ext cx="1523999" cy="581502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56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7B9899"/>
                </a:solidFill>
              </a:rPr>
              <a:t>Strukturen i videregående opplæring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0560" y="1792176"/>
            <a:ext cx="8486368" cy="4041998"/>
          </a:xfrm>
          <a:ln w="38100"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925" y="1834202"/>
            <a:ext cx="963130" cy="49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ktangel 1"/>
          <p:cNvSpPr/>
          <p:nvPr/>
        </p:nvSpPr>
        <p:spPr>
          <a:xfrm>
            <a:off x="279331" y="3516284"/>
            <a:ext cx="288235" cy="2072130"/>
          </a:xfrm>
          <a:prstGeom prst="rect">
            <a:avLst/>
          </a:prstGeom>
          <a:noFill/>
          <a:ln w="38100">
            <a:solidFill>
              <a:srgbClr val="68A32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68A321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271463" y="1777934"/>
            <a:ext cx="288235" cy="1659834"/>
          </a:xfrm>
          <a:prstGeom prst="rect">
            <a:avLst/>
          </a:prstGeom>
          <a:noFill/>
          <a:ln w="38100">
            <a:solidFill>
              <a:srgbClr val="E9921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93" y="4483453"/>
            <a:ext cx="963130" cy="837623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7140744" y="2461982"/>
            <a:ext cx="1656184" cy="917403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2" name="Rett pil 21"/>
          <p:cNvCxnSpPr/>
          <p:nvPr/>
        </p:nvCxnSpPr>
        <p:spPr>
          <a:xfrm>
            <a:off x="1692859" y="6157168"/>
            <a:ext cx="6649863" cy="0"/>
          </a:xfrm>
          <a:prstGeom prst="straightConnector1">
            <a:avLst/>
          </a:prstGeom>
          <a:ln>
            <a:solidFill>
              <a:srgbClr val="7B9899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kstSylinder 24"/>
          <p:cNvSpPr txBox="1"/>
          <p:nvPr/>
        </p:nvSpPr>
        <p:spPr>
          <a:xfrm rot="5400000">
            <a:off x="1073105" y="5557557"/>
            <a:ext cx="461665" cy="112234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b-NO" dirty="0">
                <a:solidFill>
                  <a:srgbClr val="7B9899"/>
                </a:solidFill>
              </a:rPr>
              <a:t>antall år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84" y="2451439"/>
            <a:ext cx="475529" cy="457240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548" y="2660009"/>
            <a:ext cx="499915" cy="493819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799" y="2439880"/>
            <a:ext cx="506012" cy="475529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68" y="2899954"/>
            <a:ext cx="493547" cy="487053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2779" y="2906700"/>
            <a:ext cx="489902" cy="476838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377" y="3994736"/>
            <a:ext cx="475529" cy="463336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8573" y="3882061"/>
            <a:ext cx="487722" cy="469433"/>
          </a:xfrm>
          <a:prstGeom prst="rect">
            <a:avLst/>
          </a:prstGeom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396" y="3986789"/>
            <a:ext cx="493819" cy="451143"/>
          </a:xfrm>
          <a:prstGeom prst="rect">
            <a:avLst/>
          </a:prstGeom>
        </p:spPr>
      </p:pic>
      <p:pic>
        <p:nvPicPr>
          <p:cNvPr id="28" name="Bild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578" y="4500966"/>
            <a:ext cx="451143" cy="432854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7602" y="4339609"/>
            <a:ext cx="457240" cy="457240"/>
          </a:xfrm>
          <a:prstGeom prst="rect">
            <a:avLst/>
          </a:prstGeom>
        </p:spPr>
      </p:pic>
      <p:pic>
        <p:nvPicPr>
          <p:cNvPr id="30" name="Bild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69379" y="4483453"/>
            <a:ext cx="469433" cy="451143"/>
          </a:xfrm>
          <a:prstGeom prst="rect">
            <a:avLst/>
          </a:prstGeom>
        </p:spPr>
      </p:pic>
      <p:pic>
        <p:nvPicPr>
          <p:cNvPr id="31" name="Bild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7911" y="4976714"/>
            <a:ext cx="493819" cy="463336"/>
          </a:xfrm>
          <a:prstGeom prst="rect">
            <a:avLst/>
          </a:prstGeom>
        </p:spPr>
      </p:pic>
      <p:pic>
        <p:nvPicPr>
          <p:cNvPr id="4096" name="Bilde 409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0019" y="4799538"/>
            <a:ext cx="438950" cy="426757"/>
          </a:xfrm>
          <a:prstGeom prst="rect">
            <a:avLst/>
          </a:prstGeom>
        </p:spPr>
      </p:pic>
      <p:pic>
        <p:nvPicPr>
          <p:cNvPr id="4097" name="Bilde 409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74913" y="4991086"/>
            <a:ext cx="481626" cy="463336"/>
          </a:xfrm>
          <a:prstGeom prst="rect">
            <a:avLst/>
          </a:prstGeom>
        </p:spPr>
      </p:pic>
      <p:pic>
        <p:nvPicPr>
          <p:cNvPr id="4099" name="Bilde 409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0331" y="5231994"/>
            <a:ext cx="493819" cy="469433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 rot="10800000" flipV="1">
            <a:off x="7454538" y="3882061"/>
            <a:ext cx="1144644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1"/>
                </a:solidFill>
              </a:rPr>
              <a:t>Y - veien</a:t>
            </a:r>
          </a:p>
        </p:txBody>
      </p:sp>
      <p:sp>
        <p:nvSpPr>
          <p:cNvPr id="7" name="Oppoverbuet pil 6"/>
          <p:cNvSpPr/>
          <p:nvPr/>
        </p:nvSpPr>
        <p:spPr>
          <a:xfrm rot="16200000">
            <a:off x="7691377" y="2877677"/>
            <a:ext cx="2096388" cy="381811"/>
          </a:xfrm>
          <a:prstGeom prst="curved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8C02D15-66E3-4542-9862-6E3310BEF2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27419" y="930533"/>
            <a:ext cx="682811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sie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siel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siel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5899</TotalTime>
  <Words>2122</Words>
  <Application>Microsoft Office PowerPoint</Application>
  <PresentationFormat>Skjermfremvisning (4:3)</PresentationFormat>
  <Paragraphs>331</Paragraphs>
  <Slides>32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40" baseType="lpstr">
      <vt:lpstr>Arial</vt:lpstr>
      <vt:lpstr>Arial Unicode MS</vt:lpstr>
      <vt:lpstr>Calibri</vt:lpstr>
      <vt:lpstr>Georgia</vt:lpstr>
      <vt:lpstr>Times New Roman</vt:lpstr>
      <vt:lpstr>Wingdings</vt:lpstr>
      <vt:lpstr>Wingdings 2</vt:lpstr>
      <vt:lpstr>Offisiell</vt:lpstr>
      <vt:lpstr>Videregående opplæring </vt:lpstr>
      <vt:lpstr>Veiledningssenteret Follo</vt:lpstr>
      <vt:lpstr>Viken fylkeskommune 01.01.2020</vt:lpstr>
      <vt:lpstr>Nytt fra og med skoleåret 2020-2021</vt:lpstr>
      <vt:lpstr>Noen begreper</vt:lpstr>
      <vt:lpstr>Ungdomsrett</vt:lpstr>
      <vt:lpstr>Hvilke skoler kan en søke?</vt:lpstr>
      <vt:lpstr>PowerPoint-presentasjon</vt:lpstr>
      <vt:lpstr>Strukturen i videregående opplæring</vt:lpstr>
      <vt:lpstr>5 studie-forberedende utdannings-program</vt:lpstr>
      <vt:lpstr>10 yrkesfaglige utdannings-program</vt:lpstr>
      <vt:lpstr>Bygg- og anleggs-teknikk</vt:lpstr>
      <vt:lpstr>Elektro og datateknologi</vt:lpstr>
      <vt:lpstr>Frisør, blomster- og interiørdesign</vt:lpstr>
      <vt:lpstr>Helse- og oppvekstfag</vt:lpstr>
      <vt:lpstr>Håndverk, design og produkt-utvikling</vt:lpstr>
      <vt:lpstr>Informasjons-teknologi og medieproduksjon</vt:lpstr>
      <vt:lpstr>Naturbruk</vt:lpstr>
      <vt:lpstr>Restaurant-  og matfag</vt:lpstr>
      <vt:lpstr>Teknologi og industrifag </vt:lpstr>
      <vt:lpstr>Salg, service og reiseliv</vt:lpstr>
      <vt:lpstr>Hva betyr  det å være lærling?</vt:lpstr>
      <vt:lpstr>PowerPoint-presentasjon</vt:lpstr>
      <vt:lpstr>Søknadsprosessen</vt:lpstr>
      <vt:lpstr>Antatt tilbud i skolene i Follo og Moss 2021-2022</vt:lpstr>
      <vt:lpstr>Skolenes geografiske plassering i vår region</vt:lpstr>
      <vt:lpstr>Åpen skole 2020/2021 i vår region</vt:lpstr>
      <vt:lpstr>Matematikk i videregående opplæring</vt:lpstr>
      <vt:lpstr>Språk i videregående opplæring</vt:lpstr>
      <vt:lpstr>PowerPoint-presentasjon</vt:lpstr>
      <vt:lpstr>PowerPoint-presentasjon</vt:lpstr>
      <vt:lpstr>Kontaktinformasjon</vt:lpstr>
    </vt:vector>
  </TitlesOfParts>
  <Company>Akershus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VIDEREGÅENDE SKOLE</dc:title>
  <dc:creator>Mirjam Harr Gunnufsen</dc:creator>
  <cp:lastModifiedBy>Øyvind Hanssen</cp:lastModifiedBy>
  <cp:revision>415</cp:revision>
  <cp:lastPrinted>2018-10-18T08:35:54Z</cp:lastPrinted>
  <dcterms:created xsi:type="dcterms:W3CDTF">2013-08-08T07:18:52Z</dcterms:created>
  <dcterms:modified xsi:type="dcterms:W3CDTF">2020-09-16T08:23:20Z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6f5184-95c9-4497-b4c5-49bcf01b7f74_Enabled">
    <vt:lpwstr>true</vt:lpwstr>
  </property>
  <property fmtid="{D5CDD505-2E9C-101B-9397-08002B2CF9AE}" pid="3" name="MSIP_Label_696f5184-95c9-4497-b4c5-49bcf01b7f74_SetDate">
    <vt:lpwstr>2020-08-24T10:01:02Z</vt:lpwstr>
  </property>
  <property fmtid="{D5CDD505-2E9C-101B-9397-08002B2CF9AE}" pid="4" name="MSIP_Label_696f5184-95c9-4497-b4c5-49bcf01b7f74_Method">
    <vt:lpwstr>Standard</vt:lpwstr>
  </property>
  <property fmtid="{D5CDD505-2E9C-101B-9397-08002B2CF9AE}" pid="5" name="MSIP_Label_696f5184-95c9-4497-b4c5-49bcf01b7f74_Name">
    <vt:lpwstr>Intern</vt:lpwstr>
  </property>
  <property fmtid="{D5CDD505-2E9C-101B-9397-08002B2CF9AE}" pid="6" name="MSIP_Label_696f5184-95c9-4497-b4c5-49bcf01b7f74_SiteId">
    <vt:lpwstr>3d50ddd4-00a1-4ab7-9788-decf14a8728f</vt:lpwstr>
  </property>
  <property fmtid="{D5CDD505-2E9C-101B-9397-08002B2CF9AE}" pid="7" name="MSIP_Label_696f5184-95c9-4497-b4c5-49bcf01b7f74_ActionId">
    <vt:lpwstr>dabc8303-dc93-4dc8-b94d-4fa5cde7cfc7</vt:lpwstr>
  </property>
  <property fmtid="{D5CDD505-2E9C-101B-9397-08002B2CF9AE}" pid="8" name="MSIP_Label_696f5184-95c9-4497-b4c5-49bcf01b7f74_ContentBits">
    <vt:lpwstr>0</vt:lpwstr>
  </property>
</Properties>
</file>